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1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</p:sldIdLst>
  <p:sldSz cx="9144000" cy="5143500" type="screen16x9"/>
  <p:notesSz cx="6858000" cy="9144000"/>
  <p:embeddedFontLst>
    <p:embeddedFont>
      <p:font typeface="Gill Sans" panose="020B0604020202020204" charset="0"/>
      <p:regular r:id="rId117"/>
      <p:bold r:id="rId118"/>
    </p:embeddedFont>
    <p:embeddedFont>
      <p:font typeface="Open Sans" panose="020B0606030504020204" pitchFamily="34" charset="0"/>
      <p:regular r:id="rId119"/>
      <p:bold r:id="rId120"/>
      <p:boldItalic r:id="rId121"/>
    </p:embeddedFont>
    <p:embeddedFont>
      <p:font typeface="Open Sans Light" panose="020B0306030504020204" pitchFamily="34" charset="0"/>
      <p:regular r:id="rId122"/>
      <p:bold r:id="rId123"/>
      <p:italic r:id="rId124"/>
      <p:boldItalic r:id="rId125"/>
    </p:embeddedFont>
    <p:embeddedFont>
      <p:font typeface="Poppins" panose="00000500000000000000" pitchFamily="2" charset="0"/>
      <p:regular r:id="rId126"/>
      <p:bold r:id="rId127"/>
      <p:italic r:id="rId128"/>
      <p:boldItalic r:id="rId129"/>
    </p:embeddedFont>
    <p:embeddedFont>
      <p:font typeface="Roboto" panose="02000000000000000000" pitchFamily="2" charset="0"/>
      <p:regular r:id="rId130"/>
      <p:bold r:id="rId131"/>
      <p:italic r:id="rId132"/>
      <p:boldItalic r:id="rId133"/>
    </p:embeddedFont>
    <p:embeddedFont>
      <p:font typeface="Roboto Light" panose="02000000000000000000" pitchFamily="2" charset="0"/>
      <p:regular r:id="rId134"/>
      <p:bold r:id="rId135"/>
      <p:italic r:id="rId136"/>
      <p:boldItalic r:id="rId137"/>
    </p:embeddedFont>
    <p:embeddedFont>
      <p:font typeface="Roboto Mono" panose="00000009000000000000" pitchFamily="49" charset="0"/>
      <p:regular r:id="rId138"/>
      <p:bold r:id="rId139"/>
      <p:italic r:id="rId140"/>
      <p:boldItalic r:id="rId141"/>
    </p:embeddedFont>
    <p:embeddedFont>
      <p:font typeface="Roboto Mono Light" panose="00000009000000000000" pitchFamily="49" charset="0"/>
      <p:regular r:id="rId142"/>
      <p:bold r:id="rId143"/>
      <p:italic r:id="rId144"/>
      <p:boldItalic r:id="rId1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22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font" Target="fonts/font12.fntdata"/><Relationship Id="rId149" Type="http://schemas.openxmlformats.org/officeDocument/2006/relationships/tableStyles" Target="tableStyle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font" Target="fonts/font2.fntdata"/><Relationship Id="rId134" Type="http://schemas.openxmlformats.org/officeDocument/2006/relationships/font" Target="fonts/font18.fntdata"/><Relationship Id="rId139" Type="http://schemas.openxmlformats.org/officeDocument/2006/relationships/font" Target="fonts/font23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8.fntdata"/><Relationship Id="rId129" Type="http://schemas.openxmlformats.org/officeDocument/2006/relationships/font" Target="fonts/font13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24.fntdata"/><Relationship Id="rId145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font" Target="fonts/font3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4.fntdata"/><Relationship Id="rId135" Type="http://schemas.openxmlformats.org/officeDocument/2006/relationships/font" Target="fonts/font19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141" Type="http://schemas.openxmlformats.org/officeDocument/2006/relationships/font" Target="fonts/font25.fntdata"/><Relationship Id="rId14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font" Target="fonts/font15.fntdata"/><Relationship Id="rId136" Type="http://schemas.openxmlformats.org/officeDocument/2006/relationships/font" Target="fonts/font20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10.fntdata"/><Relationship Id="rId14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5.fntdata"/><Relationship Id="rId142" Type="http://schemas.openxmlformats.org/officeDocument/2006/relationships/font" Target="fonts/font26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notesMaster" Target="notesMasters/notesMaster1.xml"/><Relationship Id="rId13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16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6.fntdata"/><Relationship Id="rId143" Type="http://schemas.openxmlformats.org/officeDocument/2006/relationships/font" Target="fonts/font27.fntdata"/><Relationship Id="rId14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17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7.fntdata"/><Relationship Id="rId144" Type="http://schemas.openxmlformats.org/officeDocument/2006/relationships/font" Target="fonts/font28.fntdata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d450a7e2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2fd450a7e2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d461141cb_0_1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fd461141cb_0_1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fd461141cb_0_2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2fd461141cb_0_2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fd461141cb_0_2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2fd461141cb_0_2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fd461141cb_0_2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g2fd461141cb_0_2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fd461141cb_0_2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g2fd461141cb_0_2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fd461141cb_0_2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g2fd461141cb_0_2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fd461141cb_0_2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g2fd461141cb_0_2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fd4793552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g2fd4793552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fd47935527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g2fd47935527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fd461141cb_0_2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g2fd461141cb_0_2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fd47935527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g2fd47935527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d461141cb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fd461141cb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fd47935527_1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g2fd47935527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fe2c63c57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g2fe2c63c57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fd461141cb_0_2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  <p:sp>
        <p:nvSpPr>
          <p:cNvPr id="1216" name="Google Shape;1216;g2fd461141cb_0_2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fd4793552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g2fd4793552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d461141cb_0_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fd461141cb_0_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d461141cb_0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fd461141cb_0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d461141cb_0_1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fd461141cb_0_1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d461141cb_0_1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  <p:sp>
        <p:nvSpPr>
          <p:cNvPr id="271" name="Google Shape;271;g2fd461141cb_0_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d450a7e29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  <p:sp>
        <p:nvSpPr>
          <p:cNvPr id="281" name="Google Shape;281;g2fd450a7e2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d748f66f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fd748f66f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d47935527_1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fd47935527_1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d461141cb_0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fd461141cb_0_1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d461141cb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fd461141cb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d461141cb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fd461141cb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d461141cb_0_1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fd461141cb_0_1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d461141cb_0_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fd461141cb_0_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fd461141cb_0_1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fd461141cb_0_1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d461141cb_0_2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2fd461141cb_0_2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d461141cb_0_2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2fd461141cb_0_2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d461141cb_0_2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fd461141cb_0_2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d461141cb_0_2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fd461141cb_0_2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d461141cb_0_2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fd461141cb_0_2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fd461141cb_0_2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2fd461141cb_0_2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d461141cb_0_1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fd461141cb_0_1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d461141cb_0_2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fd461141cb_0_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d461141cb_0_2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fd461141cb_0_2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d461141cb_0_2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2fd461141cb_0_2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fd461141cb_0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fd461141cb_0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fd461141cb_0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2fd461141cb_0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fd461141cb_0_2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2fd461141cb_0_2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d461141cb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fd461141cb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d450a7e29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2fd450a7e2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d461141cb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fd461141cb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d461141cb_0_2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2fd461141cb_0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d461141cb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fd461141cb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fd461141cb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2fd461141cb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d47935527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g2fd47935527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fd461141cb_0_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2fd461141cb_0_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fd461141cb_0_2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2fd461141cb_0_2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fd461141cb_0_2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2fd461141cb_0_2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fd461141cb_0_2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2fd461141cb_0_2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fd461141cb_0_2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fd461141cb_0_2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fd461141cb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2fd461141cb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fd461141cb_0_2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2fd461141cb_0_2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fd461141cb_0_2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2fd461141cb_0_2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d461141cb_0_1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fd461141cb_0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fd450a7e29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2fd450a7e29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fd461141cb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2fd461141cb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fd461141cb_0_2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36" name="Google Shape;636;g2fd461141cb_0_2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fd47935527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2fd47935527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fd461141cb_0_2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2fd461141cb_0_2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fd461141cb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2fd461141cb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e782f70d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2fe782f70d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fd461141cb_0_2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2fd461141cb_0_2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fd461141cb_0_2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/>
          </a:p>
        </p:txBody>
      </p:sp>
      <p:sp>
        <p:nvSpPr>
          <p:cNvPr id="690" name="Google Shape;690;g2fd461141cb_0_2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fd461141cb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g2fd461141cb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d461141cb_0_1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g2fd461141cb_0_1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fe2c63c57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fe2c63c57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fd461141cb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2fd461141cb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d461141cb_0_2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2fd461141cb_0_2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fd461141cb_0_2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2fd461141cb_0_2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fd461141cb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2fd461141cb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d461141cb_0_2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2fd461141cb_0_2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fd461141cb_0_2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g2fd461141cb_0_2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fe782f70d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fe782f70d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fd450a7e2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2fd450a7e2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fd450a7e29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g2fd450a7e29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d461141cb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fd461141cb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fd450a7e29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2fd450a7e2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fd450a7e29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2fd450a7e2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fd479355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g2fd479355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fd461141cb_0_2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2fd461141cb_0_2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fe782f70d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2fe782f70d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fd461141cb_0_2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g2fd461141cb_0_2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fd748f66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2fd748f66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fd461141cb_0_2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2fd461141cb_0_2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fd461141cb_0_2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2fd461141cb_0_2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fe782f70d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85" name="Google Shape;885;g2fe782f70d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d461141cb_0_1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fd461141cb_0_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fd461141cb_0_2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g2fd461141cb_0_2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fd47935527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2fd47935527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fd461141cb_0_2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2fd461141cb_0_2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fe782f70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g2fe782f70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fd461141cb_0_2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2fd461141cb_0_2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fd461141cb_0_2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2fd461141cb_0_2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fd461141cb_0_2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g2fd461141cb_0_2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fd461141cb_0_2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g2fd461141cb_0_2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fd461141cb_0_2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83" name="Google Shape;983;g2fd461141cb_0_2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fd461141cb_0_2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g2fd461141cb_0_2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d461141cb_0_1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  <p:sp>
        <p:nvSpPr>
          <p:cNvPr id="192" name="Google Shape;192;g2fd461141cb_0_1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fd461141cb_0_2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2fd461141cb_0_2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fd461141cb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g2fd461141cb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fd461141cb_0_2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g2fd461141cb_0_2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fd461141cb_0_2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g2fd461141cb_0_2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fd461141cb_0_2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g2fd461141cb_0_2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fd461141cb_0_2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g2fd461141cb_0_2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fd461141cb_0_2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g2fd461141cb_0_2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fd461141cb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g2fd461141cb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fd461141cb_0_2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g2fd461141cb_0_2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fd461141cb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fd461141cb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OBJECT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465825" y="184819"/>
            <a:ext cx="4803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pen Sans Light"/>
              <a:buChar char="●"/>
              <a:defRPr sz="18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Font typeface="Open Sans Light"/>
              <a:buChar char="○"/>
              <a:defRPr sz="17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Font typeface="Open Sans Light"/>
              <a:buChar char="■"/>
              <a:defRPr sz="17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Open Sans Light"/>
              <a:buChar char="●"/>
              <a:defRPr sz="16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Open Sans Light"/>
              <a:buChar char="○"/>
              <a:defRPr sz="16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Open Sans Light"/>
              <a:buChar char="■"/>
              <a:defRPr sz="16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Open Sans Light"/>
              <a:buChar char="●"/>
              <a:defRPr sz="16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Open Sans Light"/>
              <a:buChar char="○"/>
              <a:defRPr sz="16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Open Sans Light"/>
              <a:buChar char="■"/>
              <a:defRPr sz="16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500"/>
              <a:buFont typeface="Open Sans"/>
              <a:buNone/>
              <a:defRPr sz="1500" b="1">
                <a:solidFill>
                  <a:srgbClr val="E6E6E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228600" y="242888"/>
            <a:ext cx="152400" cy="152400"/>
          </a:xfrm>
          <a:prstGeom prst="roundRect">
            <a:avLst>
              <a:gd name="adj" fmla="val 21676"/>
            </a:avLst>
          </a:prstGeom>
          <a:noFill/>
          <a:ln w="25400" cap="flat" cmpd="sng">
            <a:solidFill>
              <a:srgbClr val="B3B3B3">
                <a:alpha val="6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/>
          <p:nvPr/>
        </p:nvSpPr>
        <p:spPr>
          <a:xfrm rot="5400000">
            <a:off x="272353" y="294910"/>
            <a:ext cx="67800" cy="47100"/>
          </a:xfrm>
          <a:prstGeom prst="triangle">
            <a:avLst>
              <a:gd name="adj" fmla="val 50000"/>
            </a:avLst>
          </a:prstGeom>
          <a:solidFill>
            <a:srgbClr val="CDCDCD">
              <a:alpha val="6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305800" y="4814888"/>
            <a:ext cx="266700" cy="266700"/>
          </a:xfrm>
          <a:prstGeom prst="roundRect">
            <a:avLst>
              <a:gd name="adj" fmla="val 11671"/>
            </a:avLst>
          </a:prstGeom>
          <a:noFill/>
          <a:ln w="12700" cap="flat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8305800" y="4814888"/>
            <a:ext cx="266700" cy="266700"/>
          </a:xfrm>
          <a:prstGeom prst="roundRect">
            <a:avLst>
              <a:gd name="adj" fmla="val 11671"/>
            </a:avLst>
          </a:prstGeom>
          <a:noFill/>
          <a:ln w="12700" cap="flat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305800" y="4814888"/>
            <a:ext cx="266700" cy="266700"/>
          </a:xfrm>
          <a:prstGeom prst="roundRect">
            <a:avLst>
              <a:gd name="adj" fmla="val 11671"/>
            </a:avLst>
          </a:prstGeom>
          <a:noFill/>
          <a:ln w="12700" cap="flat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4" name="Google Shape;24;p2"/>
          <p:cNvCxnSpPr/>
          <p:nvPr/>
        </p:nvCxnSpPr>
        <p:spPr>
          <a:xfrm>
            <a:off x="462275" y="4729175"/>
            <a:ext cx="8124600" cy="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574852" y="204788"/>
            <a:ext cx="51120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1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None/>
              <a:defRPr sz="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792486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1792486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1792486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None/>
              <a:defRPr sz="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Roboto"/>
              <a:buNone/>
              <a:defRPr sz="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 rot="5400000">
            <a:off x="1320450" y="-657122"/>
            <a:ext cx="4388700" cy="6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152023" y="4789575"/>
            <a:ext cx="394200" cy="2763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2534" y="185106"/>
            <a:ext cx="2266661" cy="26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OBJECT_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152023" y="4789575"/>
            <a:ext cx="394200" cy="2763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2534" y="185106"/>
            <a:ext cx="2266661" cy="26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OBJECT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152023" y="4789575"/>
            <a:ext cx="394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6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7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152023" y="4789575"/>
            <a:ext cx="3942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0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2534" y="185106"/>
            <a:ext cx="2266661" cy="26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22114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722114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Roboto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863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2"/>
          </p:nvPr>
        </p:nvSpPr>
        <p:spPr>
          <a:xfrm>
            <a:off x="4600575" y="1200150"/>
            <a:ext cx="40863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4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Roboto"/>
              <a:buNone/>
              <a:defRPr sz="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4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3"/>
          </p:nvPr>
        </p:nvSpPr>
        <p:spPr>
          <a:xfrm>
            <a:off x="4645224" y="1151334"/>
            <a:ext cx="40416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Roboto"/>
              <a:buNone/>
              <a:defRPr sz="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None/>
              <a:defRPr sz="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4"/>
          </p:nvPr>
        </p:nvSpPr>
        <p:spPr>
          <a:xfrm>
            <a:off x="4645224" y="1631156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00" tIns="83800" rIns="83800" bIns="83800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42862" y="-33337"/>
            <a:ext cx="9229800" cy="5191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42862" y="752963"/>
            <a:ext cx="9229800" cy="4404900"/>
          </a:xfrm>
          <a:prstGeom prst="rect">
            <a:avLst/>
          </a:prstGeom>
          <a:solidFill>
            <a:srgbClr val="6878A3">
              <a:alpha val="9800"/>
            </a:srgbClr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"/>
          <p:cNvSpPr/>
          <p:nvPr/>
        </p:nvSpPr>
        <p:spPr>
          <a:xfrm rot="10800000" flipH="1">
            <a:off x="228600" y="242888"/>
            <a:ext cx="152400" cy="152400"/>
          </a:xfrm>
          <a:prstGeom prst="roundRect">
            <a:avLst>
              <a:gd name="adj" fmla="val 21676"/>
            </a:avLst>
          </a:prstGeom>
          <a:noFill/>
          <a:ln w="25400" cap="flat" cmpd="sng">
            <a:solidFill>
              <a:srgbClr val="B3B3B3">
                <a:alpha val="6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9;p1"/>
          <p:cNvSpPr/>
          <p:nvPr/>
        </p:nvSpPr>
        <p:spPr>
          <a:xfrm rot="5400000">
            <a:off x="272353" y="294910"/>
            <a:ext cx="67800" cy="47100"/>
          </a:xfrm>
          <a:prstGeom prst="triangle">
            <a:avLst>
              <a:gd name="adj" fmla="val 50000"/>
            </a:avLst>
          </a:prstGeom>
          <a:solidFill>
            <a:srgbClr val="CDCDCD">
              <a:alpha val="6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547688" y="4729163"/>
            <a:ext cx="8039100" cy="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1;p1"/>
          <p:cNvSpPr/>
          <p:nvPr/>
        </p:nvSpPr>
        <p:spPr>
          <a:xfrm>
            <a:off x="552450" y="4848225"/>
            <a:ext cx="2108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9A9A9A"/>
                </a:solidFill>
                <a:latin typeface="Open Sans"/>
                <a:ea typeface="Open Sans"/>
                <a:cs typeface="Open Sans"/>
                <a:sym typeface="Open Sans"/>
              </a:rPr>
              <a:t>Control de versiones y Git</a:t>
            </a:r>
            <a:endParaRPr sz="500"/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2534" y="185106"/>
            <a:ext cx="2266661" cy="2667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transition spd="slow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42862" y="-33337"/>
            <a:ext cx="9229800" cy="5191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-42862" y="-42862"/>
            <a:ext cx="9229800" cy="5210100"/>
          </a:xfrm>
          <a:prstGeom prst="rect">
            <a:avLst/>
          </a:prstGeom>
          <a:solidFill>
            <a:srgbClr val="6878A3">
              <a:alpha val="9800"/>
            </a:srgbClr>
          </a:solidFill>
          <a:ln w="25400" cap="flat" cmpd="sng">
            <a:solidFill>
              <a:srgbClr val="E6E6E6">
                <a:alpha val="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t" anchorCtr="0">
            <a:noAutofit/>
          </a:bodyPr>
          <a:lstStyle>
            <a:lvl1pPr lvl="0" algn="r" rtl="0">
              <a:buNone/>
              <a:defRPr sz="1200">
                <a:solidFill>
                  <a:schemeClr val="tx1"/>
                </a:solidFill>
              </a:defRPr>
            </a:lvl1pPr>
            <a:lvl2pPr lvl="1" algn="r" rtl="0">
              <a:buNone/>
              <a:defRPr sz="1200">
                <a:solidFill>
                  <a:schemeClr val="tx1"/>
                </a:solidFill>
              </a:defRPr>
            </a:lvl2pPr>
            <a:lvl3pPr lvl="2" algn="r" rtl="0">
              <a:buNone/>
              <a:defRPr sz="1200">
                <a:solidFill>
                  <a:schemeClr val="tx1"/>
                </a:solidFill>
              </a:defRPr>
            </a:lvl3pPr>
            <a:lvl4pPr lvl="3" algn="r" rtl="0">
              <a:buNone/>
              <a:defRPr sz="1200">
                <a:solidFill>
                  <a:schemeClr val="tx1"/>
                </a:solidFill>
              </a:defRPr>
            </a:lvl4pPr>
            <a:lvl5pPr lvl="4" algn="r" rtl="0">
              <a:buNone/>
              <a:defRPr sz="1200">
                <a:solidFill>
                  <a:schemeClr val="tx1"/>
                </a:solidFill>
              </a:defRPr>
            </a:lvl5pPr>
            <a:lvl6pPr lvl="5" algn="r" rtl="0">
              <a:buNone/>
              <a:defRPr sz="1200">
                <a:solidFill>
                  <a:schemeClr val="tx1"/>
                </a:solidFill>
              </a:defRPr>
            </a:lvl6pPr>
            <a:lvl7pPr lvl="6" algn="r" rtl="0">
              <a:buNone/>
              <a:defRPr sz="1200">
                <a:solidFill>
                  <a:schemeClr val="tx1"/>
                </a:solidFill>
              </a:defRPr>
            </a:lvl7pPr>
            <a:lvl8pPr lvl="7" algn="r" rtl="0">
              <a:buNone/>
              <a:defRPr sz="1200">
                <a:solidFill>
                  <a:schemeClr val="tx1"/>
                </a:solidFill>
              </a:defRPr>
            </a:lvl8pPr>
            <a:lvl9pPr lvl="8" algn="r" rtl="0">
              <a:buNone/>
              <a:defRPr sz="12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ransition spd="slow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ficode-academy/git-katas" TargetMode="External"/><Relationship Id="rId3" Type="http://schemas.openxmlformats.org/officeDocument/2006/relationships/hyperlink" Target="https://git-scm.com/" TargetMode="External"/><Relationship Id="rId7" Type="http://schemas.openxmlformats.org/officeDocument/2006/relationships/hyperlink" Target="https://book.git-scm.com/book/en/v2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gitbranching.js.org/?locale=es_ES" TargetMode="External"/><Relationship Id="rId11" Type="http://schemas.openxmlformats.org/officeDocument/2006/relationships/hyperlink" Target="https://thoughtbot.com/blog/5-useful-tips-for-a-better-commit-message" TargetMode="External"/><Relationship Id="rId5" Type="http://schemas.openxmlformats.org/officeDocument/2006/relationships/hyperlink" Target="https://mirrors.edge.kernel.org/pub/software/scm/git/docs/user-manual.html" TargetMode="External"/><Relationship Id="rId10" Type="http://schemas.openxmlformats.org/officeDocument/2006/relationships/hyperlink" Target="https://cbea.ms/git-commit/" TargetMode="External"/><Relationship Id="rId4" Type="http://schemas.openxmlformats.org/officeDocument/2006/relationships/hyperlink" Target="https://git-scm.com/about" TargetMode="External"/><Relationship Id="rId9" Type="http://schemas.openxmlformats.org/officeDocument/2006/relationships/hyperlink" Target="https://wiki.openstack.org/wiki/GitCommitMessages#Information_in_commit_messages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-scm.com/download/wi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-scm.com/downloads/gui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390a/14wi/bash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ithub.com/es/authentication/connecting-to-github-with-ssh/generating-a-new-ssh-key-and-adding-it-to-the-ssh-agent" TargetMode="External"/><Relationship Id="rId4" Type="http://schemas.openxmlformats.org/officeDocument/2006/relationships/hyperlink" Target="http://www.github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gif"/><Relationship Id="rId4" Type="http://schemas.openxmlformats.org/officeDocument/2006/relationships/hyperlink" Target="https://docs.github.com/es/authentication/connecting-to-github-with-ssh/generating-a-new-ssh-key-and-adding-it-to-the-ssh-agen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docs.github.com/es/authentication/connecting-to-github-with-ssh/generating-a-new-ssh-key-and-adding-it-to-the-ssh-age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ithub.com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ithub.com/es/authentication/connecting-to-github-with-ssh/generating-a-new-ssh-key-and-adding-it-to-the-ssh-agent" TargetMode="External"/><Relationship Id="rId5" Type="http://schemas.openxmlformats.org/officeDocument/2006/relationships/hyperlink" Target="http://www.github.com" TargetMode="Externa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jgorostegui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edin.com/in/josugorostegui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ulasne.navarra.es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mywiki.wooledge.org/BashPitfalls" TargetMode="External"/><Relationship Id="rId3" Type="http://schemas.openxmlformats.org/officeDocument/2006/relationships/hyperlink" Target="https://github.com/tldr-pages/tldr" TargetMode="External"/><Relationship Id="rId7" Type="http://schemas.openxmlformats.org/officeDocument/2006/relationships/hyperlink" Target="https://github.com/awesome-lists/awesome-bash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enysdovhan/learnyoubash" TargetMode="External"/><Relationship Id="rId5" Type="http://schemas.openxmlformats.org/officeDocument/2006/relationships/hyperlink" Target="https://github.com/phyver/GameShell" TargetMode="External"/><Relationship Id="rId4" Type="http://schemas.openxmlformats.org/officeDocument/2006/relationships/hyperlink" Target="https://cheat.sh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github.com/downloads/es_ES/github-git-cheat-sheet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3357563" y="3007316"/>
            <a:ext cx="39291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Josu Gorostegui</a:t>
            </a:r>
            <a:endParaRPr sz="500"/>
          </a:p>
        </p:txBody>
      </p:sp>
      <p:grpSp>
        <p:nvGrpSpPr>
          <p:cNvPr id="99" name="Google Shape;99;p21"/>
          <p:cNvGrpSpPr/>
          <p:nvPr/>
        </p:nvGrpSpPr>
        <p:grpSpPr>
          <a:xfrm>
            <a:off x="3357558" y="2819183"/>
            <a:ext cx="3752410" cy="1090798"/>
            <a:chOff x="0" y="0"/>
            <a:chExt cx="6302" cy="1831"/>
          </a:xfrm>
        </p:grpSpPr>
        <p:cxnSp>
          <p:nvCxnSpPr>
            <p:cNvPr id="100" name="Google Shape;100;p21"/>
            <p:cNvCxnSpPr/>
            <p:nvPr/>
          </p:nvCxnSpPr>
          <p:spPr>
            <a:xfrm>
              <a:off x="2" y="0"/>
              <a:ext cx="6300" cy="0"/>
            </a:xfrm>
            <a:prstGeom prst="straightConnector1">
              <a:avLst/>
            </a:prstGeom>
            <a:noFill/>
            <a:ln w="12700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01;p21"/>
            <p:cNvCxnSpPr/>
            <p:nvPr/>
          </p:nvCxnSpPr>
          <p:spPr>
            <a:xfrm>
              <a:off x="0" y="1831"/>
              <a:ext cx="6300" cy="0"/>
            </a:xfrm>
            <a:prstGeom prst="straightConnector1">
              <a:avLst/>
            </a:prstGeom>
            <a:noFill/>
            <a:ln w="12700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" name="Google Shape;102;p21"/>
          <p:cNvSpPr/>
          <p:nvPr/>
        </p:nvSpPr>
        <p:spPr>
          <a:xfrm>
            <a:off x="3358753" y="1190034"/>
            <a:ext cx="47487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Buenas prácticas y agilidad</a:t>
            </a:r>
            <a:endParaRPr sz="2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Control de versiones y Git</a:t>
            </a:r>
            <a:endParaRPr sz="28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63" y="1650647"/>
            <a:ext cx="2006118" cy="200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981" y="4384798"/>
            <a:ext cx="2544029" cy="29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 rotWithShape="1">
          <a:blip r:embed="rId5">
            <a:alphaModFix/>
          </a:blip>
          <a:srcRect l="48586" t="6756" b="5608"/>
          <a:stretch/>
        </p:blipFill>
        <p:spPr>
          <a:xfrm>
            <a:off x="7109747" y="4296956"/>
            <a:ext cx="1681904" cy="47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6">
            <a:alphaModFix/>
          </a:blip>
          <a:srcRect t="6663" r="50590" b="6122"/>
          <a:stretch/>
        </p:blipFill>
        <p:spPr>
          <a:xfrm>
            <a:off x="617709" y="4327322"/>
            <a:ext cx="1416534" cy="4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latin typeface="Open Sans"/>
                <a:ea typeface="Open Sans"/>
                <a:cs typeface="Open Sans"/>
                <a:sym typeface="Open Sans"/>
              </a:rPr>
              <a:t>RCS (Revision Control System)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Fue uno de los primeros sistemas de control de versiones. Guardaba conjuntos de cambios en archivos especiales.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latin typeface="Open Sans"/>
                <a:ea typeface="Open Sans"/>
                <a:cs typeface="Open Sans"/>
                <a:sym typeface="Open Sans"/>
              </a:rPr>
              <a:t>Ventajas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Mejor que copiar carpetas manualmente.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latin typeface="Open Sans"/>
                <a:ea typeface="Open Sans"/>
                <a:cs typeface="Open Sans"/>
                <a:sym typeface="Open Sans"/>
              </a:rPr>
              <a:t>Desventajas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Solo funcionaba localmente.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Si dos desarrolladores intentaban hacer cambios al mismo tiempo, surgían complicaciones.</a:t>
            </a:r>
            <a:endParaRPr sz="1600"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Sistemas locales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0"/>
          <p:cNvSpPr/>
          <p:nvPr/>
        </p:nvSpPr>
        <p:spPr>
          <a:xfrm>
            <a:off x="465825" y="1420453"/>
            <a:ext cx="37017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Ejemplo</a:t>
            </a:r>
            <a:endParaRPr sz="12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12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  <p:sp>
        <p:nvSpPr>
          <p:cNvPr id="1105" name="Google Shape;1105;p120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Fichero .gitignore</a:t>
            </a:r>
            <a:endParaRPr sz="1800"/>
          </a:p>
        </p:txBody>
      </p:sp>
      <p:pic>
        <p:nvPicPr>
          <p:cNvPr id="1106" name="Google Shape;110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806" y="1796766"/>
            <a:ext cx="5614388" cy="2612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2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 en Git</a:t>
            </a:r>
            <a:endParaRPr/>
          </a:p>
        </p:txBody>
      </p:sp>
      <p:sp>
        <p:nvSpPr>
          <p:cNvPr id="1108" name="Google Shape;1108;p120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2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  <p:sp>
        <p:nvSpPr>
          <p:cNvPr id="1114" name="Google Shape;1114;p121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Submódulos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121"/>
          <p:cNvSpPr/>
          <p:nvPr/>
        </p:nvSpPr>
        <p:spPr>
          <a:xfrm>
            <a:off x="465825" y="1417088"/>
            <a:ext cx="3780300" cy="26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¿Qué es un Submódulo?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 repositorio Git incrustado dentro de otro repositorio.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Permite trabajar en un proyecto dentro de otro, manteniendo su historial separado.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Utilidad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Reutilizar código entre múltiples proyectos.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Mantener librerías o componentes separados pero integrados en un proyecto principal.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16" name="Google Shape;111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84" y="1879256"/>
            <a:ext cx="4230280" cy="1707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2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 en Git</a:t>
            </a:r>
            <a:endParaRPr/>
          </a:p>
        </p:txBody>
      </p:sp>
      <p:sp>
        <p:nvSpPr>
          <p:cNvPr id="1118" name="Google Shape;1118;p121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Trabajando con repositorios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2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  <p:sp>
        <p:nvSpPr>
          <p:cNvPr id="1124" name="Google Shape;1124;p122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Submódulos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122"/>
          <p:cNvSpPr/>
          <p:nvPr/>
        </p:nvSpPr>
        <p:spPr>
          <a:xfrm>
            <a:off x="465825" y="1417088"/>
            <a:ext cx="8079000" cy="26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Añadiendo un submódulo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submodule add [URL]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-m "Mensaje"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archivo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.gitmodules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se crea automáticamente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26" name="Google Shape;112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934" y="2279335"/>
            <a:ext cx="3714966" cy="61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2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 en Git</a:t>
            </a:r>
            <a:endParaRPr/>
          </a:p>
        </p:txBody>
      </p:sp>
      <p:sp>
        <p:nvSpPr>
          <p:cNvPr id="1128" name="Google Shape;1128;p12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  <p:sp>
        <p:nvSpPr>
          <p:cNvPr id="1134" name="Google Shape;1134;p123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LFS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1135;p123"/>
          <p:cNvSpPr/>
          <p:nvPr/>
        </p:nvSpPr>
        <p:spPr>
          <a:xfrm>
            <a:off x="465825" y="1382466"/>
            <a:ext cx="4106100" cy="30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Una extensión para Git que maneja archivos grandes.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○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Soluciona el problema de versionar archivos que son demasiado grandes para ser manejados eficientemente por Git.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¿Por qué es necesario?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○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 fue diseñado para código fuente, no para archivos binarios grandes.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○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Repositorios con archivos grandes se vuelven lentos y difíciles de clonar.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 LFS utiliza el archivo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.gitattributes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para determinar qué archivos deben ser manejados por LFS.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36" name="Google Shape;113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212" y="1781306"/>
            <a:ext cx="4004148" cy="193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2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 en Git</a:t>
            </a:r>
            <a:endParaRPr/>
          </a:p>
        </p:txBody>
      </p:sp>
      <p:sp>
        <p:nvSpPr>
          <p:cNvPr id="1138" name="Google Shape;1138;p123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2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  <p:sp>
        <p:nvSpPr>
          <p:cNvPr id="1144" name="Google Shape;1144;p124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LFS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5" name="Google Shape;1145;p124"/>
          <p:cNvSpPr/>
          <p:nvPr/>
        </p:nvSpPr>
        <p:spPr>
          <a:xfrm>
            <a:off x="465825" y="1417088"/>
            <a:ext cx="39120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Instalación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menudo disponible como un paquete separado.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Ejemplo: 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apt install git-lfs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Configuración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Iniciar LFS para un repositorio: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○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lfs install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146" name="Google Shape;1146;p124"/>
          <p:cNvGrpSpPr/>
          <p:nvPr/>
        </p:nvGrpSpPr>
        <p:grpSpPr>
          <a:xfrm>
            <a:off x="4444538" y="3074325"/>
            <a:ext cx="4298362" cy="1357903"/>
            <a:chOff x="11041375" y="7197575"/>
            <a:chExt cx="11462299" cy="3621075"/>
          </a:xfrm>
        </p:grpSpPr>
        <p:pic>
          <p:nvPicPr>
            <p:cNvPr id="1147" name="Google Shape;1147;p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41375" y="7197575"/>
              <a:ext cx="11462299" cy="362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8" name="Google Shape;1148;p124"/>
            <p:cNvSpPr txBox="1"/>
            <p:nvPr/>
          </p:nvSpPr>
          <p:spPr>
            <a:xfrm>
              <a:off x="16220900" y="8310900"/>
              <a:ext cx="4318500" cy="8001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9" name="Google Shape;114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863" y="1031048"/>
            <a:ext cx="2586038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2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 en Git</a:t>
            </a:r>
            <a:endParaRPr/>
          </a:p>
        </p:txBody>
      </p:sp>
      <p:sp>
        <p:nvSpPr>
          <p:cNvPr id="1151" name="Google Shape;1151;p124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Trabajando con repositorios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2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  <p:sp>
        <p:nvSpPr>
          <p:cNvPr id="1157" name="Google Shape;1157;p125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Alias de Git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8" name="Google Shape;1158;p125"/>
          <p:cNvSpPr/>
          <p:nvPr/>
        </p:nvSpPr>
        <p:spPr>
          <a:xfrm>
            <a:off x="465825" y="1417088"/>
            <a:ext cx="39120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Permiten definir atajos para comandos Git largos o complicados.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Mejora la eficiencia al interactuar con Git.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Personaliza y adapta Git a tu flujo de trabajo.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Configuración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Aunque se puede configurar mediante línea de comandos, lo más sencillo es añadir la configuración a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~/.gitconfig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59" name="Google Shape;115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062" y="818869"/>
            <a:ext cx="2588672" cy="1873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25"/>
          <p:cNvSpPr/>
          <p:nvPr/>
        </p:nvSpPr>
        <p:spPr>
          <a:xfrm>
            <a:off x="5579063" y="3108891"/>
            <a:ext cx="2551800" cy="13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[alias]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 = status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ci = commit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 = checkout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br = branch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61" name="Google Shape;1161;p12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 en Git</a:t>
            </a:r>
            <a:endParaRPr/>
          </a:p>
        </p:txBody>
      </p:sp>
      <p:sp>
        <p:nvSpPr>
          <p:cNvPr id="1162" name="Google Shape;1162;p125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  <p:sp>
        <p:nvSpPr>
          <p:cNvPr id="1168" name="Google Shape;1168;p126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Hooks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9" name="Google Shape;1169;p126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7989600" cy="3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Git Hooks son scripts que se ejecutan automáticamente antes o después de ciertos eventos en un repositorio de Git.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 almacenan en el directorio .git/hooks/.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Permiten automatizar tareas, como validación de código, formateo automático o despliegue.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2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 en Git</a:t>
            </a:r>
            <a:endParaRPr/>
          </a:p>
        </p:txBody>
      </p:sp>
      <p:sp>
        <p:nvSpPr>
          <p:cNvPr id="1171" name="Google Shape;1171;p12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2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  <p:sp>
        <p:nvSpPr>
          <p:cNvPr id="1177" name="Google Shape;1177;p127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Tipos de Git Hooks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8" name="Google Shape;1178;p127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79896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latin typeface="Open Sans"/>
                <a:ea typeface="Open Sans"/>
                <a:cs typeface="Open Sans"/>
                <a:sym typeface="Open Sans"/>
              </a:rPr>
              <a:t>Client-side hooks: Se ejecutan en acciones locales como commits y merges.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pre-commit: Antes de realizar un commit.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post-commit: Después de realizar un commit.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pre-merge: Antes de realizar un merge.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post-merge: Después de realizar un merge.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latin typeface="Open Sans"/>
                <a:ea typeface="Open Sans"/>
                <a:cs typeface="Open Sans"/>
                <a:sym typeface="Open Sans"/>
              </a:rPr>
              <a:t>Server-side hooks: Se ejecutan en acciones del servidor como recibir push y actualizar referencias.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pre-receive: Antes de aceptar un push en el servidor.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post-receive: Después de aceptar un push en el servidor.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update: Antes de actualizar una referencia en el servidor.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179" name="Google Shape;1179;p12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 en Git</a:t>
            </a:r>
            <a:endParaRPr/>
          </a:p>
        </p:txBody>
      </p:sp>
      <p:sp>
        <p:nvSpPr>
          <p:cNvPr id="1180" name="Google Shape;1180;p127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28"/>
          <p:cNvSpPr/>
          <p:nvPr/>
        </p:nvSpPr>
        <p:spPr>
          <a:xfrm>
            <a:off x="465825" y="479072"/>
            <a:ext cx="1203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186" name="Google Shape;1186;p128"/>
          <p:cNvSpPr/>
          <p:nvPr/>
        </p:nvSpPr>
        <p:spPr>
          <a:xfrm>
            <a:off x="535525" y="1564779"/>
            <a:ext cx="4126200" cy="2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 error habitual es no prestar suficiente atención a los mensajes de commit.</a:t>
            </a:r>
            <a:endParaRPr sz="13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contribuidores de repositorios como </a:t>
            </a:r>
            <a:r>
              <a:rPr lang="en-US" sz="1300" i="1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Linux </a:t>
            </a: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 </a:t>
            </a:r>
            <a:r>
              <a:rPr lang="en-US" sz="1300" i="1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</a:t>
            </a: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conocen que la comunicación a la hora de dar contexto es relevante.</a:t>
            </a:r>
            <a:endParaRPr sz="13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 otras palabras:</a:t>
            </a:r>
            <a:endParaRPr sz="13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Font typeface="Open Sans Light"/>
              <a:buChar char="●"/>
            </a:pP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diff</a:t>
            </a:r>
            <a:r>
              <a:rPr lang="en-US" sz="1100">
                <a:solidFill>
                  <a:srgbClr val="ECEFF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 dirá </a:t>
            </a:r>
            <a:r>
              <a:rPr lang="en-US" sz="13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que </a:t>
            </a: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 cambiado.</a:t>
            </a:r>
            <a:endParaRPr sz="13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Font typeface="Open Sans Light"/>
              <a:buChar char="●"/>
            </a:pP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commit</a:t>
            </a:r>
            <a:r>
              <a:rPr lang="en-US" sz="1100">
                <a:solidFill>
                  <a:srgbClr val="ECEFF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 dirá </a:t>
            </a:r>
            <a:r>
              <a:rPr lang="en-US" sz="13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porqué</a:t>
            </a:r>
            <a:r>
              <a:rPr lang="en-US" sz="13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3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87" name="Google Shape;1187;p12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  <p:pic>
        <p:nvPicPr>
          <p:cNvPr id="1188" name="Google Shape;118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489" y="1564763"/>
            <a:ext cx="3855197" cy="2199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2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</a:t>
            </a:r>
            <a:endParaRPr/>
          </a:p>
        </p:txBody>
      </p:sp>
      <p:sp>
        <p:nvSpPr>
          <p:cNvPr id="1190" name="Google Shape;1190;p128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Escribiendo mensajes de commit descriptivos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29"/>
          <p:cNvSpPr/>
          <p:nvPr/>
        </p:nvSpPr>
        <p:spPr>
          <a:xfrm>
            <a:off x="465825" y="479072"/>
            <a:ext cx="1203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196" name="Google Shape;1196;p12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  <p:sp>
        <p:nvSpPr>
          <p:cNvPr id="1197" name="Google Shape;1197;p12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Pages</a:t>
            </a:r>
            <a:endParaRPr/>
          </a:p>
        </p:txBody>
      </p:sp>
      <p:sp>
        <p:nvSpPr>
          <p:cNvPr id="1198" name="Google Shape;1198;p129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8079600" cy="3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¿Qué es GitHub Pages?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</a:rPr>
              <a:t>Servicio de alojamiento de sitios web estáticos directamente desde repositorios de GitHub</a:t>
            </a:r>
            <a:endParaRPr sz="1400">
              <a:solidFill>
                <a:srgbClr val="CDCDCD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○"/>
            </a:pPr>
            <a:r>
              <a:rPr lang="en-US" sz="1400">
                <a:solidFill>
                  <a:srgbClr val="CDCDCD"/>
                </a:solidFill>
              </a:rPr>
              <a:t>Gratis para proyectos de código abierto</a:t>
            </a:r>
            <a:endParaRPr sz="1400">
              <a:solidFill>
                <a:srgbClr val="CDCDCD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○"/>
            </a:pPr>
            <a:r>
              <a:rPr lang="en-US" sz="1400">
                <a:solidFill>
                  <a:srgbClr val="CDCDCD"/>
                </a:solidFill>
              </a:rPr>
              <a:t>Ideal para documentación de proyectos, portafolios, blogs, etc.</a:t>
            </a:r>
            <a:endParaRPr sz="1400">
              <a:solidFill>
                <a:srgbClr val="CDCDC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Opciones de publicación: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</a:rPr>
              <a:t>Desde una rama específica (ej. gh-pages)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</a:rPr>
              <a:t>Desde la carpeta /docs en la rama principal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</a:rPr>
              <a:t>Desde la rama principal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Los sistemas centralizados como </a:t>
            </a: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CVS </a:t>
            </a:r>
            <a:r>
              <a:rPr lang="en-US" sz="1300"/>
              <a:t>y posteriormente </a:t>
            </a: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Subversion (SVN)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Características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Todos los cambios se registran en un servidor central.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Los desarrolladores obtienen la última versión del servidor y envían sus cambios.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Ventajas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Facilita la colaboración.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Control centralizado.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Desventajas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Si el servidor falla y no hay copias de seguridad, se pierde todo.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Todos los desarrolladores dependen de la accesibilidad del servidor central.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Sistemas Centralizados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3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  <p:sp>
        <p:nvSpPr>
          <p:cNvPr id="1204" name="Google Shape;1204;p130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¿Qué es GitHub Actions?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</a:rPr>
              <a:t>Herramienta de automatización de flujos de trabajo</a:t>
            </a:r>
            <a:endParaRPr sz="1400">
              <a:solidFill>
                <a:srgbClr val="CDCDCD"/>
              </a:solidFill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</a:rPr>
              <a:t>Integrada directamente en GitHub</a:t>
            </a:r>
            <a:endParaRPr sz="1400">
              <a:solidFill>
                <a:srgbClr val="CDCDCD"/>
              </a:solidFill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</a:rPr>
              <a:t>Permite CI/CD y automatización de tareas</a:t>
            </a:r>
            <a:endParaRPr sz="1400">
              <a:solidFill>
                <a:srgbClr val="CDCDC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Componentes Clave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AutoNum type="arabicPeriod"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Workflows</a:t>
            </a:r>
            <a:r>
              <a:rPr lang="en-US" sz="1400">
                <a:solidFill>
                  <a:srgbClr val="CDCDCD"/>
                </a:solidFill>
              </a:rPr>
              <a:t>: Procesos automatizados configurables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AutoNum type="arabicPeriod"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Jobs</a:t>
            </a:r>
            <a:r>
              <a:rPr lang="en-US" sz="1400">
                <a:solidFill>
                  <a:srgbClr val="CDCDCD"/>
                </a:solidFill>
              </a:rPr>
              <a:t>: Conjunto de pasos que se ejecutan en un runner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AutoNum type="arabicPeriod"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Steps</a:t>
            </a:r>
            <a:r>
              <a:rPr lang="en-US" sz="1400">
                <a:solidFill>
                  <a:srgbClr val="CDCDCD"/>
                </a:solidFill>
              </a:rPr>
              <a:t>: Tareas individuales dentro de un job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AutoNum type="arabicPeriod"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Actions</a:t>
            </a:r>
            <a:r>
              <a:rPr lang="en-US" sz="1400">
                <a:solidFill>
                  <a:srgbClr val="CDCDCD"/>
                </a:solidFill>
              </a:rPr>
              <a:t>: Comandos reutilizables para los steps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AutoNum type="arabicPeriod"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Runners</a:t>
            </a:r>
            <a:r>
              <a:rPr lang="en-US" sz="1400">
                <a:solidFill>
                  <a:srgbClr val="CDCDCD"/>
                </a:solidFill>
              </a:rPr>
              <a:t>: Servidores que ejecutan los workflows</a:t>
            </a:r>
            <a:endParaRPr sz="1400">
              <a:solidFill>
                <a:srgbClr val="CDCDC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5" name="Google Shape;1205;p13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3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  <p:sp>
        <p:nvSpPr>
          <p:cNvPr id="1211" name="Google Shape;1211;p131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Casos de Uso Comunes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</a:rPr>
              <a:t>Integración continua (CI)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</a:rPr>
              <a:t>Despliegue continuo (CD)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</a:rPr>
              <a:t>Pruebas automatizadas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</a:rPr>
              <a:t>Empaquetado y publicación de releases</a:t>
            </a:r>
            <a:endParaRPr sz="1400">
              <a:solidFill>
                <a:srgbClr val="CDCDC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</a:rPr>
              <a:t>Automatización de tareas de mantenimiento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2" name="Google Shape;1212;p13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</a:t>
            </a:r>
            <a:endParaRPr/>
          </a:p>
        </p:txBody>
      </p:sp>
      <p:pic>
        <p:nvPicPr>
          <p:cNvPr id="1213" name="Google Shape;121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78" y="1308062"/>
            <a:ext cx="2656699" cy="28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3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  <p:sp>
        <p:nvSpPr>
          <p:cNvPr id="1219" name="Google Shape;1219;p132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Git &amp; Github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Char char="●"/>
            </a:pPr>
            <a:r>
              <a:rPr lang="en-US" sz="1300" u="sng">
                <a:solidFill>
                  <a:schemeClr val="hlink"/>
                </a:solidFill>
                <a:hlinkClick r:id="rId3"/>
              </a:rPr>
              <a:t>https://git-scm.com/</a:t>
            </a:r>
            <a:endParaRPr sz="1300">
              <a:solidFill>
                <a:srgbClr val="CDCDCD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Char char="●"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https://git-scm.com/about</a:t>
            </a:r>
            <a:endParaRPr sz="1300">
              <a:solidFill>
                <a:srgbClr val="CDCDCD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Char char="●"/>
            </a:pPr>
            <a:r>
              <a:rPr lang="en-US" sz="1300" u="sng">
                <a:solidFill>
                  <a:schemeClr val="hlink"/>
                </a:solidFill>
                <a:hlinkClick r:id="rId5"/>
              </a:rPr>
              <a:t>https://mirrors.edge.kernel.org/pub/software/scm/git/docs/user-manual.html</a:t>
            </a:r>
            <a:endParaRPr sz="1300">
              <a:solidFill>
                <a:srgbClr val="CDCDCD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Char char="●"/>
            </a:pPr>
            <a:r>
              <a:rPr lang="en-US" sz="1300" u="sng">
                <a:solidFill>
                  <a:schemeClr val="hlink"/>
                </a:solidFill>
                <a:hlinkClick r:id="rId6"/>
              </a:rPr>
              <a:t>https://learngitbranching.js.org/?locale=es_ES</a:t>
            </a:r>
            <a:endParaRPr sz="1300">
              <a:solidFill>
                <a:srgbClr val="CDCDCD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Char char="●"/>
            </a:pPr>
            <a:r>
              <a:rPr lang="en-US" sz="1300">
                <a:solidFill>
                  <a:srgbClr val="CDCDCD"/>
                </a:solidFill>
              </a:rPr>
              <a:t>Libro Pro Git </a:t>
            </a:r>
            <a:r>
              <a:rPr lang="en-US" sz="1300" u="sng">
                <a:solidFill>
                  <a:schemeClr val="hlink"/>
                </a:solidFill>
                <a:hlinkClick r:id="rId7"/>
              </a:rPr>
              <a:t>https://book.git-scm.com/book/en/v2</a:t>
            </a:r>
            <a:endParaRPr sz="1300">
              <a:solidFill>
                <a:srgbClr val="CDCDCD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Char char="●"/>
            </a:pPr>
            <a:r>
              <a:rPr lang="en-US" sz="1300">
                <a:solidFill>
                  <a:srgbClr val="CDCDCD"/>
                </a:solidFill>
              </a:rPr>
              <a:t>Version Control with Git | udacity</a:t>
            </a:r>
            <a:endParaRPr sz="1300">
              <a:solidFill>
                <a:srgbClr val="CDCDCD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Char char="●"/>
            </a:pPr>
            <a:r>
              <a:rPr lang="en-US" sz="1300">
                <a:solidFill>
                  <a:srgbClr val="CDCDCD"/>
                </a:solidFill>
              </a:rPr>
              <a:t>Git Katas: </a:t>
            </a:r>
            <a:r>
              <a:rPr lang="en-US" sz="1300" u="sng">
                <a:solidFill>
                  <a:schemeClr val="hlink"/>
                </a:solidFill>
                <a:hlinkClick r:id="rId8"/>
              </a:rPr>
              <a:t>https://github.com/eficode-academy/git-katas</a:t>
            </a:r>
            <a:endParaRPr sz="1300">
              <a:solidFill>
                <a:srgbClr val="CDCDCD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300"/>
              <a:buChar char="●"/>
            </a:pPr>
            <a:r>
              <a:rPr lang="en-US" sz="1300">
                <a:solidFill>
                  <a:srgbClr val="CDCDCD"/>
                </a:solidFill>
              </a:rPr>
              <a:t>Guías para escribir un buen mensaje de commit</a:t>
            </a:r>
            <a:endParaRPr sz="1300">
              <a:solidFill>
                <a:srgbClr val="CDCDCD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Char char="○"/>
            </a:pPr>
            <a:r>
              <a:rPr lang="en-US" sz="1200" u="sng">
                <a:solidFill>
                  <a:schemeClr val="hlink"/>
                </a:solidFill>
                <a:hlinkClick r:id="rId9"/>
              </a:rPr>
              <a:t>https://wiki.openstack.org/wiki/GitCommitMessages#Information_in_commit_messages</a:t>
            </a:r>
            <a:endParaRPr sz="1200">
              <a:solidFill>
                <a:srgbClr val="CDCDCD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Char char="○"/>
            </a:pPr>
            <a:r>
              <a:rPr lang="en-US" sz="1200" u="sng">
                <a:solidFill>
                  <a:schemeClr val="hlink"/>
                </a:solidFill>
                <a:hlinkClick r:id="rId10"/>
              </a:rPr>
              <a:t>https://cbea.ms/git-commit/</a:t>
            </a:r>
            <a:endParaRPr sz="1200">
              <a:solidFill>
                <a:srgbClr val="CDCDCD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Char char="○"/>
            </a:pPr>
            <a:r>
              <a:rPr lang="en-US" sz="1200" u="sng">
                <a:solidFill>
                  <a:schemeClr val="hlink"/>
                </a:solidFill>
                <a:hlinkClick r:id="rId11"/>
              </a:rPr>
              <a:t>https://thoughtbot.com/blog/5-useful-tips-for-a-better-commit-message</a:t>
            </a:r>
            <a:endParaRPr sz="1500"/>
          </a:p>
        </p:txBody>
      </p:sp>
      <p:sp>
        <p:nvSpPr>
          <p:cNvPr id="1220" name="Google Shape;1220;p13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Referencias</a:t>
            </a:r>
            <a:endParaRPr/>
          </a:p>
        </p:txBody>
      </p:sp>
      <p:sp>
        <p:nvSpPr>
          <p:cNvPr id="1221" name="Google Shape;1221;p13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33"/>
          <p:cNvSpPr/>
          <p:nvPr/>
        </p:nvSpPr>
        <p:spPr>
          <a:xfrm>
            <a:off x="3357563" y="3007316"/>
            <a:ext cx="39291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Josu Gorostegui</a:t>
            </a:r>
            <a:endParaRPr sz="500"/>
          </a:p>
        </p:txBody>
      </p:sp>
      <p:grpSp>
        <p:nvGrpSpPr>
          <p:cNvPr id="1227" name="Google Shape;1227;p133"/>
          <p:cNvGrpSpPr/>
          <p:nvPr/>
        </p:nvGrpSpPr>
        <p:grpSpPr>
          <a:xfrm>
            <a:off x="3357558" y="2819183"/>
            <a:ext cx="3752410" cy="1090798"/>
            <a:chOff x="0" y="0"/>
            <a:chExt cx="6302" cy="1831"/>
          </a:xfrm>
        </p:grpSpPr>
        <p:cxnSp>
          <p:nvCxnSpPr>
            <p:cNvPr id="1228" name="Google Shape;1228;p133"/>
            <p:cNvCxnSpPr/>
            <p:nvPr/>
          </p:nvCxnSpPr>
          <p:spPr>
            <a:xfrm>
              <a:off x="2" y="0"/>
              <a:ext cx="6300" cy="0"/>
            </a:xfrm>
            <a:prstGeom prst="straightConnector1">
              <a:avLst/>
            </a:prstGeom>
            <a:noFill/>
            <a:ln w="12700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9" name="Google Shape;1229;p133"/>
            <p:cNvCxnSpPr/>
            <p:nvPr/>
          </p:nvCxnSpPr>
          <p:spPr>
            <a:xfrm>
              <a:off x="0" y="1831"/>
              <a:ext cx="6300" cy="0"/>
            </a:xfrm>
            <a:prstGeom prst="straightConnector1">
              <a:avLst/>
            </a:prstGeom>
            <a:noFill/>
            <a:ln w="12700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30" name="Google Shape;1230;p133"/>
          <p:cNvSpPr/>
          <p:nvPr/>
        </p:nvSpPr>
        <p:spPr>
          <a:xfrm>
            <a:off x="3358753" y="1190034"/>
            <a:ext cx="47487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Buenas prácticas y agilidad</a:t>
            </a:r>
            <a:endParaRPr sz="2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Control de versiones y Git</a:t>
            </a:r>
            <a:endParaRPr sz="28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31" name="Google Shape;123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63" y="1650647"/>
            <a:ext cx="2006118" cy="200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981" y="4384798"/>
            <a:ext cx="2544029" cy="29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33"/>
          <p:cNvPicPr preferRelativeResize="0"/>
          <p:nvPr/>
        </p:nvPicPr>
        <p:blipFill rotWithShape="1">
          <a:blip r:embed="rId5">
            <a:alphaModFix/>
          </a:blip>
          <a:srcRect l="48586" t="6756" b="5608"/>
          <a:stretch/>
        </p:blipFill>
        <p:spPr>
          <a:xfrm>
            <a:off x="7109747" y="4296956"/>
            <a:ext cx="1681904" cy="47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33"/>
          <p:cNvPicPr preferRelativeResize="0"/>
          <p:nvPr/>
        </p:nvPicPr>
        <p:blipFill rotWithShape="1">
          <a:blip r:embed="rId6">
            <a:alphaModFix/>
          </a:blip>
          <a:srcRect t="6663" r="50590" b="6122"/>
          <a:stretch/>
        </p:blipFill>
        <p:spPr>
          <a:xfrm>
            <a:off x="617709" y="4327322"/>
            <a:ext cx="1416534" cy="4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Dentro de sistemas distribuidos se encuentran Git y Mercurial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Características</a:t>
            </a:r>
            <a:endParaRPr sz="14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Cada desarrollador tiene una copia local completa del historial del proyecto.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Los cambios se pueden compartir entre diferentes repositorios.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Ventajas</a:t>
            </a:r>
            <a:endParaRPr sz="14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Funciona sin conexión.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Los repositorios pueden ser respaldados por múltiples personas, reduciendo el riesgo de pérdida.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Permite colaboraciones más flexibles.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Desventajas</a:t>
            </a:r>
            <a:endParaRPr sz="14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Curva de aprendizaje inicialmente más empinada.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Sistemas Distribuidos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022" y="2671047"/>
            <a:ext cx="2597090" cy="10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565697" y="840342"/>
            <a:ext cx="2449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¿Qué es Git?</a:t>
            </a:r>
            <a:endParaRPr sz="500"/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1"/>
          </p:nvPr>
        </p:nvSpPr>
        <p:spPr>
          <a:xfrm>
            <a:off x="565700" y="1692000"/>
            <a:ext cx="53535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Principales características:</a:t>
            </a:r>
            <a:endParaRPr sz="1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Software libre y gratuito.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Control de versiones distribuido: cada clon es un repositorio completo.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Diseñado para manejar desde pequeños a grandes proyectos con rapidez y eficiencia.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Ampliamente adoptado en la industria y respaldado por una amplia comunidad.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GitHub, una plataforma popular, ofrece un servicio "hosted" basado en Git.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Documentación disponible oficial en múltiples idiomas</a:t>
            </a:r>
            <a:endParaRPr sz="1400"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565700" y="1346125"/>
            <a:ext cx="807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 es un sistema de control de versiones (VCS) y gestor de código fuente (SCM).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363" y="2029500"/>
            <a:ext cx="2597090" cy="10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Open Sans"/>
                <a:ea typeface="Open Sans"/>
                <a:cs typeface="Open Sans"/>
                <a:sym typeface="Open Sans"/>
              </a:rPr>
              <a:t>Origenes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El desarrollo del kernel de Linux: un proyecto de código abierto de gran envergadura.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Hasta 2002: cambios mediante parches y archivos.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2002-2005: uso de BitKeeper, un DVCS propietario.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Open Sans"/>
                <a:ea typeface="Open Sans"/>
                <a:cs typeface="Open Sans"/>
                <a:sym typeface="Open Sans"/>
              </a:rPr>
              <a:t>Nacimiento de Git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Creado por Linus Torvalds con objetivos claros:</a:t>
            </a:r>
            <a:endParaRPr sz="1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Rapidez.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Diseño sencillo.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Soporte para desarrollo no lineal.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Totalmente distribuido.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Eficiencia en proyectos grandes.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Desde 2005: Evolución y maduración, manteniendo sus características fundamentales.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/>
        </p:nvSpPr>
        <p:spPr>
          <a:xfrm>
            <a:off x="565697" y="840347"/>
            <a:ext cx="5593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Copias instantáneas, no diferencias</a:t>
            </a:r>
            <a:endParaRPr sz="2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137" y="2246950"/>
            <a:ext cx="6329725" cy="2450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556600" y="1398650"/>
            <a:ext cx="79896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Otros sistemas almacenan la información como un conjunto de archivos y modificaciones de ellos a través del tiempo.</a:t>
            </a:r>
            <a:endParaRPr sz="1600"/>
          </a:p>
        </p:txBody>
      </p:sp>
      <p:sp>
        <p:nvSpPr>
          <p:cNvPr id="277" name="Google Shape;277;p35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Características principales de Git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565697" y="840347"/>
            <a:ext cx="5593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Copias instantáneas, no diferencias</a:t>
            </a:r>
            <a:endParaRPr sz="2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556600" y="1398650"/>
            <a:ext cx="79896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Git maneja sus datos como un conjunto de copias instantáneas de un sistema de archivos miniatura.</a:t>
            </a:r>
            <a:endParaRPr sz="1600"/>
          </a:p>
        </p:txBody>
      </p:sp>
      <p:sp>
        <p:nvSpPr>
          <p:cNvPr id="286" name="Google Shape;286;p3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Características principales de Git</a:t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50" y="2182300"/>
            <a:ext cx="6605499" cy="252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Introducción al control de versiones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/>
          <p:nvPr/>
        </p:nvSpPr>
        <p:spPr>
          <a:xfrm>
            <a:off x="565697" y="840347"/>
            <a:ext cx="5593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Internals</a:t>
            </a:r>
            <a:endParaRPr sz="2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1"/>
          </p:nvPr>
        </p:nvSpPr>
        <p:spPr>
          <a:xfrm>
            <a:off x="556600" y="1372400"/>
            <a:ext cx="79896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Git, es un sistema de archivos direccionable por contenido con una interfaz de usuario de sistema de control de versiones (VCS) construida sobre él.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Esto significa que Git, es un almacén de datos clave-valor que permite insertar cualquier tipo de contenido y recuperar ese contenido más tarde utilizando una clave única proporcionada por Git.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Comandos Plumbing: Bajo nivel, utilizados para operaciones internas y scripts.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Ejemplo: 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hash-object, git cat-file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Comandos Porcelain: Interfaz de usuario amigable para las operaciones diarias.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Ejemplo: 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add, git commit, git branch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El directorio</a:t>
            </a:r>
            <a:r>
              <a:rPr lang="en-US" sz="1200" b="1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.git</a:t>
            </a:r>
            <a:endParaRPr sz="1200" b="1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Esta carpeta se crea nada más hacer 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init</a:t>
            </a:r>
            <a:r>
              <a:rPr lang="en-US" sz="1200"/>
              <a:t>, donde se encuentra todo lo almacenado/manipulado por git.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git init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ls -F1 .git/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config  description  HEAD  hooks/  info/  objects/  refs/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565697" y="840347"/>
            <a:ext cx="55935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Internals</a:t>
            </a:r>
            <a:endParaRPr sz="2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3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556600" y="1372400"/>
            <a:ext cx="7989600" cy="3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El directorio</a:t>
            </a:r>
            <a:r>
              <a:rPr lang="en-US" sz="1200" b="1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.git</a:t>
            </a:r>
            <a:endParaRPr sz="1200" b="1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Esta carpeta se crea nada más hacer </a:t>
            </a: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init</a:t>
            </a:r>
            <a:r>
              <a:rPr lang="en-US" sz="1200"/>
              <a:t>, donde se encuentra todo lo almacenado/manipulado por git.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git init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ls -F1 .git/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config  description  HEAD  hooks/  info/  objects/  refs/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52" y="2029498"/>
            <a:ext cx="2597090" cy="10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9"/>
          <p:cNvSpPr/>
          <p:nvPr/>
        </p:nvSpPr>
        <p:spPr>
          <a:xfrm>
            <a:off x="465825" y="885197"/>
            <a:ext cx="2449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y GitHub</a:t>
            </a:r>
            <a:endParaRPr sz="500"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580" y="1519831"/>
            <a:ext cx="3740140" cy="2103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>
            <a:off x="4326600" y="1046550"/>
            <a:ext cx="0" cy="3493800"/>
          </a:xfrm>
          <a:prstGeom prst="straightConnector1">
            <a:avLst/>
          </a:prstGeom>
          <a:noFill/>
          <a:ln w="9525" cap="flat" cmpd="sng">
            <a:solidFill>
              <a:srgbClr val="CDCDC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9"/>
          <p:cNvSpPr/>
          <p:nvPr/>
        </p:nvSpPr>
        <p:spPr>
          <a:xfrm>
            <a:off x="1020872" y="3808997"/>
            <a:ext cx="2537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 de control de versiones</a:t>
            </a:r>
            <a:endParaRPr sz="18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5" name="Google Shape;315;p39"/>
          <p:cNvSpPr/>
          <p:nvPr/>
        </p:nvSpPr>
        <p:spPr>
          <a:xfrm>
            <a:off x="5409094" y="3750834"/>
            <a:ext cx="2537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Servicio de hosting para proyectos de Git</a:t>
            </a:r>
            <a:endParaRPr sz="18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¿Quiénes impartimos este módulo?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Josu Gorostegui</a:t>
            </a:r>
            <a:r>
              <a:rPr lang="en-US"/>
              <a:t> Software Architect. ARK Team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Juan Ignacio Forcén</a:t>
            </a:r>
            <a:r>
              <a:rPr lang="en-US"/>
              <a:t> Team leader. Verificación Documental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asignatura - Presentación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/>
          <p:nvPr/>
        </p:nvSpPr>
        <p:spPr>
          <a:xfrm>
            <a:off x="465825" y="885197"/>
            <a:ext cx="2449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y GitHub</a:t>
            </a:r>
            <a:endParaRPr sz="500"/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000" y="1443499"/>
            <a:ext cx="6247999" cy="320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063" y="1443500"/>
            <a:ext cx="5447875" cy="3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/>
          <p:nvPr/>
        </p:nvSpPr>
        <p:spPr>
          <a:xfrm>
            <a:off x="465825" y="885197"/>
            <a:ext cx="2449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y GitHub</a:t>
            </a:r>
            <a:endParaRPr sz="500"/>
          </a:p>
        </p:txBody>
      </p:sp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Utilizando git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/>
          <p:nvPr/>
        </p:nvSpPr>
        <p:spPr>
          <a:xfrm>
            <a:off x="465825" y="1306688"/>
            <a:ext cx="41061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Diferentes plataformas y herramientas, algunas con GUI stand-alone o integradas en el editor.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Plataformas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GitHub permite trabajar con las herramientas de CI/CD de su elección, pero deberá integrarlas usted mismo. Los usuarios de GitHub suelen trabajar con un programa de CI de terceros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GitLab tiene integrados flujos de trabajo de integración continua/entrega continua (CI/CD) y DevOps. </a:t>
            </a:r>
            <a:endParaRPr sz="11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88" y="1185550"/>
            <a:ext cx="1905001" cy="79549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41" name="Google Shape;341;p42"/>
          <p:cNvPicPr preferRelativeResize="0"/>
          <p:nvPr/>
        </p:nvPicPr>
        <p:blipFill rotWithShape="1">
          <a:blip r:embed="rId4">
            <a:alphaModFix/>
          </a:blip>
          <a:srcRect t="40704" b="38675"/>
          <a:stretch/>
        </p:blipFill>
        <p:spPr>
          <a:xfrm>
            <a:off x="5850938" y="3285314"/>
            <a:ext cx="2020500" cy="41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 rotWithShape="1">
          <a:blip r:embed="rId5">
            <a:alphaModFix/>
          </a:blip>
          <a:srcRect l="10664" t="15085" r="9982" b="14451"/>
          <a:stretch/>
        </p:blipFill>
        <p:spPr>
          <a:xfrm>
            <a:off x="5064478" y="3842208"/>
            <a:ext cx="1633247" cy="53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 rotWithShape="1">
          <a:blip r:embed="rId6">
            <a:alphaModFix/>
          </a:blip>
          <a:srcRect l="7687" t="15319" r="8016" b="17340"/>
          <a:stretch/>
        </p:blipFill>
        <p:spPr>
          <a:xfrm>
            <a:off x="6804525" y="3794728"/>
            <a:ext cx="1793540" cy="63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/>
          <p:cNvPicPr preferRelativeResize="0"/>
          <p:nvPr/>
        </p:nvPicPr>
        <p:blipFill rotWithShape="1">
          <a:blip r:embed="rId7">
            <a:alphaModFix/>
          </a:blip>
          <a:srcRect l="3577" t="41453" r="79883" b="27113"/>
          <a:stretch/>
        </p:blipFill>
        <p:spPr>
          <a:xfrm>
            <a:off x="5312049" y="2464183"/>
            <a:ext cx="538890" cy="53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5195" y="2373049"/>
            <a:ext cx="719887" cy="71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2552" y="2472052"/>
            <a:ext cx="968691" cy="53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 rotWithShape="1">
          <a:blip r:embed="rId10">
            <a:alphaModFix/>
          </a:blip>
          <a:srcRect l="3302" r="68299"/>
          <a:stretch/>
        </p:blipFill>
        <p:spPr>
          <a:xfrm>
            <a:off x="6083468" y="2392169"/>
            <a:ext cx="614264" cy="68162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349" name="Google Shape;349;p4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GitHub, GitLab y Bitbucket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55" name="Google Shape;355;p43"/>
          <p:cNvSpPr/>
          <p:nvPr/>
        </p:nvSpPr>
        <p:spPr>
          <a:xfrm>
            <a:off x="465825" y="1085372"/>
            <a:ext cx="7738200" cy="3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 Linux/Mac OS: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Ya viene instalado por defecto, aunque no última versión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marR="0" lvl="1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○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Ubuntu: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apt-get install git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○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Mac OS: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brew install git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Última versión disponible en: </a:t>
            </a:r>
            <a:r>
              <a:rPr lang="en-US" sz="14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https://git-scm.com/downloads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 Windows: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 descarga desde la web oficial: </a:t>
            </a:r>
            <a:r>
              <a:rPr lang="en-US" sz="14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https://git-scm.com/download/win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Funciona </a:t>
            </a:r>
            <a:r>
              <a:rPr lang="en-US" sz="1400" u="sng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exactamente igual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en todos los sistemas operativos.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Instalación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</a:t>
            </a:r>
            <a:endParaRPr sz="500"/>
          </a:p>
        </p:txBody>
      </p:sp>
      <p:sp>
        <p:nvSpPr>
          <p:cNvPr id="363" name="Google Shape;363;p4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616" y="1038206"/>
            <a:ext cx="5053164" cy="342323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4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2720700" cy="3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El libro es gratuito y está traducido a todos los idiomas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En la web también hay documentación y otros recursos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6" name="Google Shape;366;p4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333" y="828000"/>
            <a:ext cx="3782147" cy="380522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375" name="Google Shape;375;p45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Referencias</a:t>
            </a:r>
            <a:endParaRPr/>
          </a:p>
        </p:txBody>
      </p:sp>
      <p:sp>
        <p:nvSpPr>
          <p:cNvPr id="376" name="Google Shape;376;p45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3993600" cy="3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Clientes GUI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Fuente: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https://git-scm.com/downloads/guis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Más populares: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Clientes desde VS Code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GitHub desktop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GitKraken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SourceTree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/>
          <p:nvPr/>
        </p:nvSpPr>
        <p:spPr>
          <a:xfrm>
            <a:off x="518081" y="980128"/>
            <a:ext cx="35226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Herramientas con GUI para trabajar con Git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4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83" name="Google Shape;3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306" y="1299516"/>
            <a:ext cx="4241224" cy="238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91" y="2434209"/>
            <a:ext cx="3485268" cy="195828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386" name="Google Shape;386;p4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GitHub, GitLab y Bitbucket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/>
          <p:nvPr/>
        </p:nvSpPr>
        <p:spPr>
          <a:xfrm>
            <a:off x="481608" y="2588419"/>
            <a:ext cx="24717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4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93" name="Google Shape;393;p47"/>
          <p:cNvSpPr/>
          <p:nvPr/>
        </p:nvSpPr>
        <p:spPr>
          <a:xfrm>
            <a:off x="549159" y="835669"/>
            <a:ext cx="75948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Referencias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lvl="0" indent="-15875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100"/>
              <a:buFont typeface="Open Sans Light"/>
              <a:buChar char="●"/>
            </a:pPr>
            <a:r>
              <a:rPr lang="en-US" sz="11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https://courses.cs.washington.edu/courses/cse390a/14wi/bash.html</a:t>
            </a:r>
            <a:endParaRPr sz="11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443" y="1224731"/>
            <a:ext cx="5269115" cy="339273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396" name="Google Shape;396;p47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| Comandos básicos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/>
          <p:nvPr/>
        </p:nvSpPr>
        <p:spPr>
          <a:xfrm>
            <a:off x="465825" y="179034"/>
            <a:ext cx="416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Fundamentos de Git</a:t>
            </a: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Terminología general</a:t>
            </a:r>
            <a:endParaRPr sz="500"/>
          </a:p>
        </p:txBody>
      </p:sp>
      <p:sp>
        <p:nvSpPr>
          <p:cNvPr id="403" name="Google Shape;403;p4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04" name="Google Shape;404;p48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79896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Open Sans"/>
                <a:ea typeface="Open Sans"/>
                <a:cs typeface="Open Sans"/>
                <a:sym typeface="Open Sans"/>
              </a:rPr>
              <a:t>Commit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Como sustantivo, un punto en la historia de Git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Como verbo: La acción de crear un nuevo snapshot en un proyecto Git, y el hecho de añadirlo a la historia.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Repositorio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El directorio que contiene el proyecto git, así como sus archivos.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Si es un repositorio, tendrá una carpeta oculta con algunos archivos llamada .git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Open Sans"/>
                <a:ea typeface="Open Sans"/>
                <a:cs typeface="Open Sans"/>
                <a:sym typeface="Open Sans"/>
              </a:rPr>
              <a:t>SHA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Un SHA es básicamente un número de identificación para cada confirmación.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Open Sans"/>
                <a:ea typeface="Open Sans"/>
                <a:cs typeface="Open Sans"/>
                <a:sym typeface="Open Sans"/>
              </a:rPr>
              <a:t>SSH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Protocolo de seguridad que permite a conectar y autenticarse con servicios y servidores remotos.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05" name="Google Shape;405;p4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300" y="1935866"/>
            <a:ext cx="4218236" cy="127176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/>
          <p:nvPr/>
        </p:nvSpPr>
        <p:spPr>
          <a:xfrm>
            <a:off x="465825" y="913850"/>
            <a:ext cx="35913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configurar git es necesario realizar los siguiente pasos: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"/>
              <a:buAutoNum type="arabicPeriod"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Crearse una cuenta en </a:t>
            </a:r>
            <a:r>
              <a:rPr lang="en-US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GitHub</a:t>
            </a: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Generar claves SSH, siguiendo el </a:t>
            </a:r>
            <a:r>
              <a:rPr lang="en-US" sz="14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5"/>
              </a:rPr>
              <a:t>tutorial de github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Añadir/vincular las llaves SSH a la cuenta de GitHub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Configurar git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465825" y="3207626"/>
            <a:ext cx="61605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Comandos</a:t>
            </a:r>
            <a:endParaRPr sz="15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8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ssh-keygen -t ed25519 -C </a:t>
            </a:r>
            <a:r>
              <a:rPr lang="en-US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"tunombre@gmail.com"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cat ~/.ssh/id_ed25519.pub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400">
              <a:solidFill>
                <a:srgbClr val="CDCDCD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4" name="Google Shape;414;p4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415" name="Google Shape;415;p49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Configurando git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Módulo Agile, buenas prácticas de desarrollo y conocimientos transversales.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¿Por qué?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Para conocer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prácticas transversales</a:t>
            </a:r>
            <a:r>
              <a:rPr lang="en-US"/>
              <a:t> del desarrollo software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profundizará en: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Cuestiones transversales, git, control de versiones, …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Generación de Código con Inteligencia Artificial: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Frameworks de Trabajo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Cómo trabajar en equipo, qué me motiva…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asignatura - Presentación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/>
          <p:nvPr/>
        </p:nvSpPr>
        <p:spPr>
          <a:xfrm>
            <a:off x="465825" y="1085372"/>
            <a:ext cx="3591300" cy="16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configurar git es necesario realizar los siguiente pasos: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Crearse una cuenta en </a:t>
            </a:r>
            <a:r>
              <a:rPr lang="en-US" sz="14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GitHub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"/>
              <a:buAutoNum type="arabicPeriod"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Generar claves SSH, siguiendo el </a:t>
            </a:r>
            <a:r>
              <a:rPr lang="en-US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tutorial de github</a:t>
            </a: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Añadir/vincular las llaves SSH a la cuenta de GitHub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Configurar git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1" name="Google Shape;421;p5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5">
            <a:alphaModFix/>
          </a:blip>
          <a:srcRect b="4761"/>
          <a:stretch/>
        </p:blipFill>
        <p:spPr>
          <a:xfrm>
            <a:off x="4628212" y="988055"/>
            <a:ext cx="3931256" cy="329253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/>
          <p:nvPr/>
        </p:nvSpPr>
        <p:spPr>
          <a:xfrm>
            <a:off x="465825" y="2927559"/>
            <a:ext cx="3591300" cy="16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Comandos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$ ssh-keygen -t ed25519 -C "tunombre@gmail.com"</a:t>
            </a:r>
            <a:endParaRPr sz="1200">
              <a:solidFill>
                <a:srgbClr val="CDCDCD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200">
                <a:solidFill>
                  <a:srgbClr val="CDCDCD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$ cat ~/.ssh/id_ed25519.pub</a:t>
            </a:r>
            <a:endParaRPr sz="1200">
              <a:solidFill>
                <a:srgbClr val="CDCDCD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4" name="Google Shape;424;p5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425" name="Google Shape;425;p50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Configurando git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431" name="Google Shape;431;p51"/>
          <p:cNvGrpSpPr/>
          <p:nvPr/>
        </p:nvGrpSpPr>
        <p:grpSpPr>
          <a:xfrm>
            <a:off x="4474739" y="1346597"/>
            <a:ext cx="767091" cy="2450306"/>
            <a:chOff x="12012213" y="2782300"/>
            <a:chExt cx="2045575" cy="6534150"/>
          </a:xfrm>
        </p:grpSpPr>
        <p:pic>
          <p:nvPicPr>
            <p:cNvPr id="432" name="Google Shape;432;p51"/>
            <p:cNvPicPr preferRelativeResize="0"/>
            <p:nvPr/>
          </p:nvPicPr>
          <p:blipFill rotWithShape="1">
            <a:blip r:embed="rId3">
              <a:alphaModFix/>
            </a:blip>
            <a:srcRect r="5811"/>
            <a:stretch/>
          </p:blipFill>
          <p:spPr>
            <a:xfrm>
              <a:off x="12012213" y="2782300"/>
              <a:ext cx="2045575" cy="653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51"/>
            <p:cNvSpPr txBox="1"/>
            <p:nvPr/>
          </p:nvSpPr>
          <p:spPr>
            <a:xfrm>
              <a:off x="12082375" y="8284525"/>
              <a:ext cx="1050900" cy="759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51"/>
          <p:cNvGrpSpPr/>
          <p:nvPr/>
        </p:nvGrpSpPr>
        <p:grpSpPr>
          <a:xfrm>
            <a:off x="5386029" y="1289358"/>
            <a:ext cx="3258296" cy="399738"/>
            <a:chOff x="14539725" y="2767050"/>
            <a:chExt cx="9705975" cy="1447800"/>
          </a:xfrm>
        </p:grpSpPr>
        <p:pic>
          <p:nvPicPr>
            <p:cNvPr id="435" name="Google Shape;43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539725" y="2767050"/>
              <a:ext cx="9705975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51"/>
            <p:cNvSpPr txBox="1"/>
            <p:nvPr/>
          </p:nvSpPr>
          <p:spPr>
            <a:xfrm>
              <a:off x="22488750" y="3005475"/>
              <a:ext cx="1632600" cy="6222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/>
            </a:p>
          </p:txBody>
        </p:sp>
      </p:grpSp>
      <p:pic>
        <p:nvPicPr>
          <p:cNvPr id="437" name="Google Shape;43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487" y="2204841"/>
            <a:ext cx="3257924" cy="212625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1"/>
          <p:cNvSpPr/>
          <p:nvPr/>
        </p:nvSpPr>
        <p:spPr>
          <a:xfrm>
            <a:off x="465825" y="1085372"/>
            <a:ext cx="3591300" cy="16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configurar git es necesario realizar los siguiente pasos: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Crearse una cuenta en </a:t>
            </a:r>
            <a:r>
              <a:rPr lang="en-US" sz="14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6"/>
              </a:rPr>
              <a:t>GitHub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Generar claves SSH, siguiendo el </a:t>
            </a:r>
            <a:r>
              <a:rPr lang="en-US" sz="14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7"/>
              </a:rPr>
              <a:t>tutorial de github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"/>
              <a:buAutoNum type="arabicPeriod"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Añadir/vincular las llaves SSH a la cuenta de GitHub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Configurar git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9" name="Google Shape;439;p5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440" name="Google Shape;440;p51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Configurando git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46" name="Google Shape;446;p52"/>
          <p:cNvPicPr preferRelativeResize="0"/>
          <p:nvPr/>
        </p:nvPicPr>
        <p:blipFill rotWithShape="1">
          <a:blip r:embed="rId3">
            <a:alphaModFix/>
          </a:blip>
          <a:srcRect r="31842" b="60767"/>
          <a:stretch/>
        </p:blipFill>
        <p:spPr>
          <a:xfrm>
            <a:off x="3654834" y="2794003"/>
            <a:ext cx="4454897" cy="136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689" y="1130897"/>
            <a:ext cx="3228038" cy="118506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2"/>
          <p:cNvSpPr/>
          <p:nvPr/>
        </p:nvSpPr>
        <p:spPr>
          <a:xfrm>
            <a:off x="465825" y="1085372"/>
            <a:ext cx="3591300" cy="16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configurar git es necesario realizar los siguiente pasos: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Crearse una cuenta en </a:t>
            </a:r>
            <a:r>
              <a:rPr lang="en-US" sz="14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5"/>
              </a:rPr>
              <a:t>GitHub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Generar claves SSH, siguiendo el </a:t>
            </a:r>
            <a:r>
              <a:rPr lang="en-US" sz="14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6"/>
              </a:rPr>
              <a:t>tutorial de github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Añadir/vincular las llaves SSH a la cuenta de GitHub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"/>
              <a:buAutoNum type="arabicPeriod"/>
            </a:pPr>
            <a:r>
              <a:rPr lang="en-US" sz="14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Configurar git</a:t>
            </a:r>
            <a:endParaRPr sz="14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5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Fundamentos de Git</a:t>
            </a:r>
            <a:endParaRPr/>
          </a:p>
        </p:txBody>
      </p:sp>
      <p:sp>
        <p:nvSpPr>
          <p:cNvPr id="450" name="Google Shape;450;p5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Configurando git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/>
          <p:nvPr/>
        </p:nvSpPr>
        <p:spPr>
          <a:xfrm>
            <a:off x="489206" y="1618088"/>
            <a:ext cx="7314000" cy="21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Inicializar repositorio (utilizando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init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init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Inicializa un repositorio Git vacío.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 una nueva carpeta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.git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en el directorio actual.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Sólo se necesita hacer una vez por repositorio.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6" name="Google Shape;456;p5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57" name="Google Shape;457;p53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init</a:t>
            </a:r>
            <a:endParaRPr sz="1800"/>
          </a:p>
        </p:txBody>
      </p:sp>
      <p:sp>
        <p:nvSpPr>
          <p:cNvPr id="458" name="Google Shape;458;p5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459" name="Google Shape;459;p53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Comandos de git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/>
          <p:nvPr/>
        </p:nvSpPr>
        <p:spPr>
          <a:xfrm>
            <a:off x="489206" y="1618088"/>
            <a:ext cx="7714800" cy="2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Añadiendo los cambios con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add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add README.md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Puedes agregar archivos específicos o todos los cambios.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add .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agrega todos los cambios del directorio actual.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Prepara los cambios para el próximo "commit".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5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66" name="Google Shape;466;p54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add</a:t>
            </a:r>
            <a:endParaRPr sz="1800"/>
          </a:p>
        </p:txBody>
      </p:sp>
      <p:sp>
        <p:nvSpPr>
          <p:cNvPr id="467" name="Google Shape;467;p5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Comandos de git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/>
          <p:nvPr/>
        </p:nvSpPr>
        <p:spPr>
          <a:xfrm>
            <a:off x="489206" y="1618088"/>
            <a:ext cx="7714800" cy="2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Ver el estado del repo (utilizando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status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Muestra archivos modificados, agregados o eliminados.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Indica si los archivos están listos para ser "commit".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Esencial para el flujo de trabajo y se utiliza frecuentemente.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4" name="Google Shape;474;p5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75" name="Google Shape;475;p55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status</a:t>
            </a:r>
            <a:endParaRPr sz="1800"/>
          </a:p>
        </p:txBody>
      </p:sp>
      <p:sp>
        <p:nvSpPr>
          <p:cNvPr id="476" name="Google Shape;476;p5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477" name="Google Shape;477;p55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Comandos de git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6"/>
          <p:cNvSpPr/>
          <p:nvPr/>
        </p:nvSpPr>
        <p:spPr>
          <a:xfrm>
            <a:off x="489206" y="1618088"/>
            <a:ext cx="7714800" cy="2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Guardando Cambios con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commit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commit -m “Añadiendo el archivo README.md”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 una instantánea del proyecto.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parámetro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-m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permite añadir un mensaje descriptivo.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 fundamental para mantener un registro del progreso.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3" name="Google Shape;483;p5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84" name="Google Shape;484;p56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commit</a:t>
            </a:r>
            <a:endParaRPr sz="1800"/>
          </a:p>
        </p:txBody>
      </p:sp>
      <p:sp>
        <p:nvSpPr>
          <p:cNvPr id="485" name="Google Shape;485;p5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Flujo de trabajo básico con Git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Comandos de git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92" name="Google Shape;492;p57"/>
          <p:cNvSpPr/>
          <p:nvPr/>
        </p:nvSpPr>
        <p:spPr>
          <a:xfrm>
            <a:off x="556600" y="79120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commit --amend</a:t>
            </a:r>
            <a:endParaRPr sz="1800"/>
          </a:p>
        </p:txBody>
      </p:sp>
      <p:sp>
        <p:nvSpPr>
          <p:cNvPr id="493" name="Google Shape;493;p57"/>
          <p:cNvSpPr txBox="1">
            <a:spLocks noGrp="1"/>
          </p:cNvSpPr>
          <p:nvPr>
            <p:ph type="body" idx="1"/>
          </p:nvPr>
        </p:nvSpPr>
        <p:spPr>
          <a:xfrm>
            <a:off x="556600" y="1349500"/>
            <a:ext cx="7989600" cy="20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Permite modificar el último commit realizado.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¿Como se usa?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commit --amend -m “nuevo mensaje de commit” # Cambia solo el mensaje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commit --amend # cambios en el último commit</a:t>
            </a:r>
            <a:endParaRPr sz="10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Corregir un error tipográfico en el mensaje del commit.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Añadir archivos olvidados al commit anterior.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Realizar pequeños cambios adicionales antes de compartir el commit.</a:t>
            </a:r>
            <a:endParaRPr sz="1100"/>
          </a:p>
        </p:txBody>
      </p:sp>
      <p:sp>
        <p:nvSpPr>
          <p:cNvPr id="494" name="Google Shape;494;p5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495" name="Google Shape;495;p57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Comandos de git</a:t>
            </a:r>
            <a:endParaRPr/>
          </a:p>
        </p:txBody>
      </p:sp>
      <p:sp>
        <p:nvSpPr>
          <p:cNvPr id="496" name="Google Shape;496;p57"/>
          <p:cNvSpPr txBox="1">
            <a:spLocks noGrp="1"/>
          </p:cNvSpPr>
          <p:nvPr>
            <p:ph type="body" idx="1"/>
          </p:nvPr>
        </p:nvSpPr>
        <p:spPr>
          <a:xfrm>
            <a:off x="556600" y="3862750"/>
            <a:ext cx="80298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b="1">
                <a:latin typeface="Open Sans"/>
                <a:ea typeface="Open Sans"/>
                <a:cs typeface="Open Sans"/>
                <a:sym typeface="Open Sans"/>
              </a:rPr>
              <a:t>¡No modifiques commits que ya hayas enviado a un repositorio remoto!</a:t>
            </a:r>
            <a:r>
              <a:rPr lang="en-US" sz="1200"/>
              <a:t> Esto puede causar problemas de sincronización con otros colaboradores.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Úsalo con cuidado y solo en commits locales.</a:t>
            </a:r>
            <a:endParaRPr sz="1100"/>
          </a:p>
        </p:txBody>
      </p:sp>
      <p:grpSp>
        <p:nvGrpSpPr>
          <p:cNvPr id="497" name="Google Shape;497;p57"/>
          <p:cNvGrpSpPr/>
          <p:nvPr/>
        </p:nvGrpSpPr>
        <p:grpSpPr>
          <a:xfrm>
            <a:off x="384375" y="3409963"/>
            <a:ext cx="1645225" cy="441325"/>
            <a:chOff x="241700" y="3409963"/>
            <a:chExt cx="1645225" cy="441325"/>
          </a:xfrm>
        </p:grpSpPr>
        <p:pic>
          <p:nvPicPr>
            <p:cNvPr id="498" name="Google Shape;498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1700" y="3409963"/>
              <a:ext cx="441325" cy="44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57"/>
            <p:cNvSpPr txBox="1"/>
            <p:nvPr/>
          </p:nvSpPr>
          <p:spPr>
            <a:xfrm>
              <a:off x="683025" y="3430525"/>
              <a:ext cx="120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EFEFEF"/>
                  </a:solidFill>
                  <a:latin typeface="Open Sans"/>
                  <a:ea typeface="Open Sans"/>
                  <a:cs typeface="Open Sans"/>
                  <a:sym typeface="Open Sans"/>
                </a:rPr>
                <a:t>¡CUIDADO!</a:t>
              </a:r>
              <a:endParaRPr b="1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8"/>
          <p:cNvSpPr/>
          <p:nvPr/>
        </p:nvSpPr>
        <p:spPr>
          <a:xfrm>
            <a:off x="465825" y="1264472"/>
            <a:ext cx="36732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Cuando se añaden (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add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 archivos estos pasan a estar en un área llamada </a:t>
            </a:r>
            <a:r>
              <a:rPr lang="en-US" sz="1400" i="1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staging area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 </a:t>
            </a:r>
            <a:r>
              <a:rPr lang="en-US" sz="1400" i="1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índice.</a:t>
            </a:r>
            <a:endParaRPr sz="1400" i="1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cambios no se registran hasta que no se ejecuta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commit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commit representa la fotografía del proyecto en ese momento.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05" name="Google Shape;505;p5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06" name="Google Shape;506;p58"/>
          <p:cNvSpPr/>
          <p:nvPr/>
        </p:nvSpPr>
        <p:spPr>
          <a:xfrm>
            <a:off x="465825" y="861511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Añadiendo archivos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7" name="Google Shape;5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745" y="1795814"/>
            <a:ext cx="3272321" cy="188897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509" name="Google Shape;509;p58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Comandos de git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515" name="Google Shape;5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056" y="1265992"/>
            <a:ext cx="7348920" cy="323447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517" name="Google Shape;517;p59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Ciclo de vida del estado de los archivos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4"/>
          <p:cNvGrpSpPr/>
          <p:nvPr/>
        </p:nvGrpSpPr>
        <p:grpSpPr>
          <a:xfrm>
            <a:off x="1004030" y="1362764"/>
            <a:ext cx="1637722" cy="1641872"/>
            <a:chOff x="0" y="0"/>
            <a:chExt cx="2750" cy="2758"/>
          </a:xfrm>
        </p:grpSpPr>
        <p:sp>
          <p:nvSpPr>
            <p:cNvPr id="126" name="Google Shape;126;p24"/>
            <p:cNvSpPr/>
            <p:nvPr/>
          </p:nvSpPr>
          <p:spPr>
            <a:xfrm>
              <a:off x="0" y="0"/>
              <a:ext cx="2700" cy="2700"/>
            </a:xfrm>
            <a:prstGeom prst="ellipse">
              <a:avLst/>
            </a:prstGeom>
            <a:gradFill>
              <a:gsLst>
                <a:gs pos="0">
                  <a:srgbClr val="B292DE"/>
                </a:gs>
                <a:gs pos="26310">
                  <a:srgbClr val="8C99E0"/>
                </a:gs>
                <a:gs pos="50260">
                  <a:srgbClr val="65A0E2"/>
                </a:gs>
                <a:gs pos="100000">
                  <a:srgbClr val="89D9C0"/>
                </a:gs>
              </a:gsLst>
              <a:lin ang="16379832" scaled="0"/>
            </a:gradFill>
            <a:ln w="635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50" y="58"/>
              <a:ext cx="2700" cy="2700"/>
            </a:xfrm>
            <a:prstGeom prst="ellipse">
              <a:avLst/>
            </a:prstGeom>
            <a:solidFill>
              <a:srgbClr val="212225"/>
            </a:solidFill>
            <a:ln w="25400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8" name="Google Shape;128;p24"/>
          <p:cNvSpPr/>
          <p:nvPr/>
        </p:nvSpPr>
        <p:spPr>
          <a:xfrm>
            <a:off x="1135125" y="2918395"/>
            <a:ext cx="13755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Josu </a:t>
            </a:r>
            <a:r>
              <a:rPr lang="en-US" sz="12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Gorostegui</a:t>
            </a:r>
            <a:endParaRPr sz="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9" name="Google Shape;129;p24"/>
          <p:cNvCxnSpPr/>
          <p:nvPr/>
        </p:nvCxnSpPr>
        <p:spPr>
          <a:xfrm>
            <a:off x="1135125" y="3204281"/>
            <a:ext cx="1480500" cy="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2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331" y="1495547"/>
            <a:ext cx="1274100" cy="12741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algn="ctr" rotWithShape="0">
              <a:schemeClr val="lt2">
                <a:alpha val="10980"/>
              </a:schemeClr>
            </a:outerShdw>
          </a:effectLst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61" y="3366056"/>
            <a:ext cx="276300" cy="2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90" y="3718955"/>
            <a:ext cx="323241" cy="32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1049283" y="3379303"/>
            <a:ext cx="2613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https://linkedin.com/in/josugorostegui</a:t>
            </a:r>
            <a:endParaRPr sz="900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1021720" y="3787650"/>
            <a:ext cx="16023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https://jgorostegui.github.io/</a:t>
            </a:r>
            <a:endParaRPr sz="900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4576100" y="855625"/>
            <a:ext cx="3970200" cy="3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19C38F"/>
                </a:solidFill>
                <a:latin typeface="Open Sans"/>
                <a:ea typeface="Open Sans"/>
                <a:cs typeface="Open Sans"/>
                <a:sym typeface="Open Sans"/>
              </a:rPr>
              <a:t>Ingeniero de software y ML</a:t>
            </a:r>
            <a:endParaRPr sz="1400" b="1">
              <a:solidFill>
                <a:srgbClr val="19C3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400" b="1">
              <a:solidFill>
                <a:srgbClr val="19C3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Formado en Ingeniería de Telecomunicaciones, inició su trayectoria en Donostia dedicándose a la investigación en el ámbito de imagen y vídeo.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Motivado por el avance de la inteligencia artificial, se trasladó a Pamplona para especializarse en biometría y reconocimiento facial. Posteriormente, asumió roles de Product Manager en biometría facial y de voz.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Actualmente, desempeña funciones como Arquitecto de Software en Tecnología.</a:t>
            </a:r>
            <a:endParaRPr sz="1400"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Profesor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23" name="Google Shape;523;p60"/>
          <p:cNvSpPr/>
          <p:nvPr/>
        </p:nvSpPr>
        <p:spPr>
          <a:xfrm>
            <a:off x="556600" y="79120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log</a:t>
            </a:r>
            <a:endParaRPr sz="1800"/>
          </a:p>
        </p:txBody>
      </p:sp>
      <p:sp>
        <p:nvSpPr>
          <p:cNvPr id="524" name="Google Shape;524;p60"/>
          <p:cNvSpPr txBox="1">
            <a:spLocks noGrp="1"/>
          </p:cNvSpPr>
          <p:nvPr>
            <p:ph type="body" idx="1"/>
          </p:nvPr>
        </p:nvSpPr>
        <p:spPr>
          <a:xfrm>
            <a:off x="556600" y="1349500"/>
            <a:ext cx="7989600" cy="17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Visualizando el historia con </a:t>
            </a: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log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log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Muestra los "commits" en orden cronológico inverso.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Incluye autor, fecha y mensaje de cada "commit".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Útil para rastrear cambios y la evolución del proyecto.</a:t>
            </a:r>
            <a:endParaRPr sz="1100"/>
          </a:p>
        </p:txBody>
      </p:sp>
      <p:sp>
        <p:nvSpPr>
          <p:cNvPr id="525" name="Google Shape;525;p6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526" name="Google Shape;526;p60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Comandos de git</a:t>
            </a:r>
            <a:endParaRPr/>
          </a:p>
        </p:txBody>
      </p:sp>
      <p:sp>
        <p:nvSpPr>
          <p:cNvPr id="527" name="Google Shape;527;p60"/>
          <p:cNvSpPr txBox="1">
            <a:spLocks noGrp="1"/>
          </p:cNvSpPr>
          <p:nvPr>
            <p:ph type="body" idx="1"/>
          </p:nvPr>
        </p:nvSpPr>
        <p:spPr>
          <a:xfrm>
            <a:off x="557100" y="3097000"/>
            <a:ext cx="8029800" cy="1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Para limitar la salida del historial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log --since=2.weeks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33" name="Google Shape;533;p61"/>
          <p:cNvSpPr/>
          <p:nvPr/>
        </p:nvSpPr>
        <p:spPr>
          <a:xfrm>
            <a:off x="556600" y="79120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log (2)</a:t>
            </a:r>
            <a:endParaRPr sz="1800"/>
          </a:p>
        </p:txBody>
      </p:sp>
      <p:sp>
        <p:nvSpPr>
          <p:cNvPr id="534" name="Google Shape;534;p61"/>
          <p:cNvSpPr txBox="1">
            <a:spLocks noGrp="1"/>
          </p:cNvSpPr>
          <p:nvPr>
            <p:ph type="body" idx="1"/>
          </p:nvPr>
        </p:nvSpPr>
        <p:spPr>
          <a:xfrm>
            <a:off x="556600" y="1349500"/>
            <a:ext cx="4409400" cy="30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log</a:t>
            </a:r>
            <a:r>
              <a:rPr lang="en-US" sz="1000"/>
              <a:t> ofrece opciones para personalizar la visualización del historial de commits.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Formato:</a:t>
            </a:r>
            <a:endParaRPr sz="1000"/>
          </a:p>
          <a:p>
            <a:pPr marL="0" lvl="0" indent="0" algn="l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--oneline</a:t>
            </a:r>
            <a:r>
              <a:rPr lang="en-US" sz="1000"/>
              <a:t>: Muestra cada commit en una sola línea, ideal para una vista rápida.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--graph</a:t>
            </a:r>
            <a:r>
              <a:rPr lang="en-US" sz="1000"/>
              <a:t>: Visualiza el historial como un gráfico de ramas y fusiones.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--pretty=format:"%h - %an, %ar : %s"</a:t>
            </a:r>
            <a:r>
              <a:rPr lang="en-US" sz="1000"/>
              <a:t>: Personaliza la información mostrada para cada commit (hash, autor, fecha, mensaje).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Open Sans"/>
                <a:ea typeface="Open Sans"/>
                <a:cs typeface="Open Sans"/>
                <a:sym typeface="Open Sans"/>
              </a:rPr>
              <a:t>Ejemplos</a:t>
            </a:r>
            <a:endParaRPr sz="11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log --oneline --graph</a:t>
            </a:r>
            <a:r>
              <a:rPr lang="en-US" sz="1000"/>
              <a:t>: Vista compacta y gráfica del historial.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log --author="Juan Pérez" --since="2023-01-01"</a:t>
            </a:r>
            <a:r>
              <a:rPr lang="en-US" sz="1000"/>
              <a:t>: Muestra los commits de Juan Pérez desde el 1 de enero de 2023.</a:t>
            </a:r>
            <a:endParaRPr sz="1000"/>
          </a:p>
        </p:txBody>
      </p:sp>
      <p:sp>
        <p:nvSpPr>
          <p:cNvPr id="535" name="Google Shape;535;p6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536" name="Google Shape;536;p61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Comandos de git</a:t>
            </a:r>
            <a:endParaRPr/>
          </a:p>
        </p:txBody>
      </p:sp>
      <p:pic>
        <p:nvPicPr>
          <p:cNvPr id="537" name="Google Shape;537;p61"/>
          <p:cNvPicPr preferRelativeResize="0"/>
          <p:nvPr/>
        </p:nvPicPr>
        <p:blipFill rotWithShape="1">
          <a:blip r:embed="rId3">
            <a:alphaModFix/>
          </a:blip>
          <a:srcRect r="16275"/>
          <a:stretch/>
        </p:blipFill>
        <p:spPr>
          <a:xfrm>
            <a:off x="4966000" y="1827500"/>
            <a:ext cx="3670250" cy="198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2"/>
          <p:cNvSpPr/>
          <p:nvPr/>
        </p:nvSpPr>
        <p:spPr>
          <a:xfrm>
            <a:off x="489206" y="1618088"/>
            <a:ext cx="3591300" cy="15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 va a crear repositorio y se utilizarán los comandos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Crear un directorio (utilizando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mkdir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Inicializar repositorio (utilizando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init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Ver el estado del repo (utilizando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status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 puede ver  como existen ficheros ocultos tras la inicialización.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43" name="Google Shape;543;p6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544" name="Google Shape;544;p62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Crear el primer repositorio</a:t>
            </a:r>
            <a:endParaRPr sz="1800"/>
          </a:p>
        </p:txBody>
      </p:sp>
      <p:pic>
        <p:nvPicPr>
          <p:cNvPr id="545" name="Google Shape;545;p62"/>
          <p:cNvPicPr preferRelativeResize="0"/>
          <p:nvPr/>
        </p:nvPicPr>
        <p:blipFill rotWithShape="1">
          <a:blip r:embed="rId3">
            <a:alphaModFix/>
          </a:blip>
          <a:srcRect r="6611" b="41134"/>
          <a:stretch/>
        </p:blipFill>
        <p:spPr>
          <a:xfrm>
            <a:off x="4080431" y="1319620"/>
            <a:ext cx="4517635" cy="2504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547" name="Google Shape;547;p6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Comandos de git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53" name="Google Shape;553;p63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diff</a:t>
            </a:r>
            <a:endParaRPr sz="1800"/>
          </a:p>
        </p:txBody>
      </p:sp>
      <p:pic>
        <p:nvPicPr>
          <p:cNvPr id="554" name="Google Shape;5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238" y="1248427"/>
            <a:ext cx="4237829" cy="30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3"/>
          <p:cNvSpPr txBox="1"/>
          <p:nvPr/>
        </p:nvSpPr>
        <p:spPr>
          <a:xfrm>
            <a:off x="465825" y="1417089"/>
            <a:ext cx="36018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visualizar los cambios que no añadidos se utiliza: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diff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diff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diff 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muestra las diferencias entre lo que tienes en tu directorio de trabajo y lo que está guardado en tu área de preparación (staging area) o entre dos commits, ramas, etc.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56" name="Google Shape;556;p6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557" name="Google Shape;557;p63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63" name="Google Shape;563;p64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Primer commit</a:t>
            </a:r>
            <a:endParaRPr sz="1800"/>
          </a:p>
        </p:txBody>
      </p:sp>
      <p:pic>
        <p:nvPicPr>
          <p:cNvPr id="564" name="Google Shape;5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25" y="847927"/>
            <a:ext cx="3781509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566" name="Google Shape;566;p64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567" name="Google Shape;567;p64"/>
          <p:cNvSpPr txBox="1">
            <a:spLocks noGrp="1"/>
          </p:cNvSpPr>
          <p:nvPr>
            <p:ph type="body" idx="1"/>
          </p:nvPr>
        </p:nvSpPr>
        <p:spPr>
          <a:xfrm>
            <a:off x="465700" y="1337325"/>
            <a:ext cx="4335900" cy="32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Dentro del repo (creado en la diapositiva anterior), se va a añadir un archivo y realizaremos el primer commit.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Para esto es necesario recordar: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Añadir un archivo con:</a:t>
            </a:r>
            <a:endParaRPr sz="15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add &lt;file&gt;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Para añadir todos los archivos presentes:</a:t>
            </a:r>
            <a:endParaRPr sz="15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add .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Realizar el commit con:</a:t>
            </a:r>
            <a:endParaRPr sz="15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-m &lt;message&gt;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>
            <a:off x="465825" y="179034"/>
            <a:ext cx="416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Flujo de trabajo básico con Git</a:t>
            </a:r>
            <a:endParaRPr sz="500"/>
          </a:p>
        </p:txBody>
      </p:sp>
      <p:sp>
        <p:nvSpPr>
          <p:cNvPr id="573" name="Google Shape;573;p65"/>
          <p:cNvSpPr/>
          <p:nvPr/>
        </p:nvSpPr>
        <p:spPr>
          <a:xfrm>
            <a:off x="465825" y="479072"/>
            <a:ext cx="51132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Trabajando con repositorios</a:t>
            </a:r>
            <a:endParaRPr sz="500"/>
          </a:p>
        </p:txBody>
      </p:sp>
      <p:sp>
        <p:nvSpPr>
          <p:cNvPr id="574" name="Google Shape;574;p6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75" name="Google Shape;575;p65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tag</a:t>
            </a:r>
            <a:endParaRPr sz="1800"/>
          </a:p>
        </p:txBody>
      </p:sp>
      <p:sp>
        <p:nvSpPr>
          <p:cNvPr id="576" name="Google Shape;576;p65"/>
          <p:cNvSpPr txBox="1"/>
          <p:nvPr/>
        </p:nvSpPr>
        <p:spPr>
          <a:xfrm>
            <a:off x="465825" y="1417088"/>
            <a:ext cx="80556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Marcando puntos importantes de nuestro historial con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tag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tag v1.0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Ideal para marcar versiones.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Las etiquetas pueden ser ligeras o anotadas.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Las etiquetas anotadas incluyen información adicional y se recomiendan para lanzamientos.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tag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v0.1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v1.3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tag -l </a:t>
            </a:r>
            <a:r>
              <a:rPr lang="en-U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'v1.8.5*'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v1.8.5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v1.8.5-rc0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v1.8.5-rc1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6"/>
          <p:cNvSpPr/>
          <p:nvPr/>
        </p:nvSpPr>
        <p:spPr>
          <a:xfrm>
            <a:off x="465825" y="1264472"/>
            <a:ext cx="36732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 GitHub existen más de 100M de repositorios, es la forma colaborativa de trabajar en el mundo del software.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Font typeface="Open Sans Light"/>
              <a:buChar char="●"/>
            </a:pPr>
            <a:r>
              <a:rPr lang="en-US" sz="12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Clonar</a:t>
            </a: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Crea una copia del repositorio en la máquina local. Simplemente es el proceso de descargar un proyecto de GitHub desde un repositorio en línea a su máquina local usando Git.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Font typeface="Open Sans Light"/>
              <a:buChar char="●"/>
            </a:pPr>
            <a:r>
              <a:rPr lang="en-US" sz="12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Fork</a:t>
            </a: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Hace una copia de un repositorio de GitHub para ser usado como base para un nuevo proyecto, pudiendo enviar los cambios al repositorio original y/o realizar unos cambios de forma independiente. Crea una copia del repositorio original (repositorio ascendente), pero el repositorio se copia en su cuenta de GitHub, no en su máquina local.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2" name="Google Shape;582;p6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583" name="Google Shape;5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344" y="1684823"/>
            <a:ext cx="4460370" cy="21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6"/>
          <p:cNvSpPr/>
          <p:nvPr/>
        </p:nvSpPr>
        <p:spPr>
          <a:xfrm>
            <a:off x="465825" y="775786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Clonar y Fork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Google Shape;585;p6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Ramas</a:t>
            </a:r>
            <a:endParaRPr/>
          </a:p>
        </p:txBody>
      </p:sp>
      <p:sp>
        <p:nvSpPr>
          <p:cNvPr id="586" name="Google Shape;586;p6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Conceptos generales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7"/>
          <p:cNvSpPr/>
          <p:nvPr/>
        </p:nvSpPr>
        <p:spPr>
          <a:xfrm>
            <a:off x="465825" y="179034"/>
            <a:ext cx="416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Trabajar con Ramas</a:t>
            </a: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67"/>
          <p:cNvSpPr/>
          <p:nvPr/>
        </p:nvSpPr>
        <p:spPr>
          <a:xfrm>
            <a:off x="465825" y="479072"/>
            <a:ext cx="51132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Conceptos generales</a:t>
            </a:r>
            <a:endParaRPr sz="500"/>
          </a:p>
        </p:txBody>
      </p:sp>
      <p:sp>
        <p:nvSpPr>
          <p:cNvPr id="593" name="Google Shape;593;p6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94" name="Google Shape;594;p67"/>
          <p:cNvSpPr/>
          <p:nvPr/>
        </p:nvSpPr>
        <p:spPr>
          <a:xfrm>
            <a:off x="465825" y="1331147"/>
            <a:ext cx="39360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Branch o rama </a:t>
            </a: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 una </a:t>
            </a:r>
            <a:r>
              <a:rPr lang="en-US" sz="1200" i="1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línea de desarrollo. </a:t>
            </a:r>
            <a:endParaRPr sz="1200" i="1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Esta línea nueva permite continuar sin alterar la línea principal.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 repositorio git tiene tiene las ramas main o master por defecto cuando se crea el repositorio.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 un entorno colaborativo, es habitual que varios desarrolladores compartan y trabajen sobre el mismo código fuente.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Algunos desarrolladores corregirán errores, otros implementarán nuevas features, etc.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Tag o etiqueta </a:t>
            </a: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son referencias que apuntan a commits concretos en el historial de Git.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5" name="Google Shape;595;p67"/>
          <p:cNvSpPr/>
          <p:nvPr/>
        </p:nvSpPr>
        <p:spPr>
          <a:xfrm>
            <a:off x="465825" y="772809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Branch y Tag</a:t>
            </a:r>
            <a:endParaRPr sz="1800"/>
          </a:p>
        </p:txBody>
      </p:sp>
      <p:pic>
        <p:nvPicPr>
          <p:cNvPr id="596" name="Google Shape;5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687" y="1413187"/>
            <a:ext cx="3796378" cy="231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8"/>
          <p:cNvSpPr/>
          <p:nvPr/>
        </p:nvSpPr>
        <p:spPr>
          <a:xfrm>
            <a:off x="465825" y="179034"/>
            <a:ext cx="416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Trabajar con Ramas</a:t>
            </a: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68"/>
          <p:cNvSpPr/>
          <p:nvPr/>
        </p:nvSpPr>
        <p:spPr>
          <a:xfrm>
            <a:off x="465825" y="479072"/>
            <a:ext cx="51132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Trabajando con repositorios</a:t>
            </a:r>
            <a:endParaRPr sz="500"/>
          </a:p>
        </p:txBody>
      </p:sp>
      <p:sp>
        <p:nvSpPr>
          <p:cNvPr id="603" name="Google Shape;603;p6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04" name="Google Shape;604;p68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branch</a:t>
            </a:r>
            <a:endParaRPr sz="1800"/>
          </a:p>
        </p:txBody>
      </p:sp>
      <p:sp>
        <p:nvSpPr>
          <p:cNvPr id="605" name="Google Shape;605;p68"/>
          <p:cNvSpPr txBox="1"/>
          <p:nvPr/>
        </p:nvSpPr>
        <p:spPr>
          <a:xfrm>
            <a:off x="465825" y="1809844"/>
            <a:ext cx="8055600" cy="1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Gestión de Ramas con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branch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branch nueva_rama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branch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solo listará todas las ramas.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Usar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branch -d nombre_rama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para eliminar una rama.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Las ramas son cruciales para el desarrollo paralelo y la organización de características o fixes.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9"/>
          <p:cNvSpPr/>
          <p:nvPr/>
        </p:nvSpPr>
        <p:spPr>
          <a:xfrm>
            <a:off x="465825" y="179034"/>
            <a:ext cx="416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Trabajar con Ramas</a:t>
            </a: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69"/>
          <p:cNvSpPr/>
          <p:nvPr/>
        </p:nvSpPr>
        <p:spPr>
          <a:xfrm>
            <a:off x="465825" y="479072"/>
            <a:ext cx="51132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Trabajando con repositorios</a:t>
            </a:r>
            <a:endParaRPr sz="500"/>
          </a:p>
        </p:txBody>
      </p:sp>
      <p:sp>
        <p:nvSpPr>
          <p:cNvPr id="612" name="Google Shape;612;p6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613" name="Google Shape;613;p69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checkout</a:t>
            </a:r>
            <a:endParaRPr sz="1800"/>
          </a:p>
        </p:txBody>
      </p:sp>
      <p:sp>
        <p:nvSpPr>
          <p:cNvPr id="614" name="Google Shape;614;p69"/>
          <p:cNvSpPr txBox="1"/>
          <p:nvPr/>
        </p:nvSpPr>
        <p:spPr>
          <a:xfrm>
            <a:off x="465825" y="1417088"/>
            <a:ext cx="8055600" cy="27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Cambiar de Estado o Rama con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comando git checkout permite cambiar entre diferentes "commits", ramas o incluso restaurar archivos.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nombre_rama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Usado tradicionalmente para cambiar entre ramas o "commits".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-- nombre_archivo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puede descartar cambios en ese archivo.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 versiones más recientes de Git,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switch y git restore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se recomiendan para algunas de estas tareas.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466725" y="528638"/>
            <a:ext cx="1203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2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16" y="2632888"/>
            <a:ext cx="246459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823819" y="1640948"/>
            <a:ext cx="0" cy="0"/>
          </a:xfrm>
          <a:prstGeom prst="triangle">
            <a:avLst>
              <a:gd name="adj" fmla="val 50000"/>
            </a:avLst>
          </a:prstGeom>
          <a:solidFill>
            <a:srgbClr val="B3B3B3"/>
          </a:solidFill>
          <a:ln w="25400" cap="flat" cmpd="sng">
            <a:solidFill>
              <a:srgbClr val="9A9A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965503" y="1565344"/>
            <a:ext cx="49896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Introducción al Control de Versiones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965503" y="2297938"/>
            <a:ext cx="25473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Fundamentos de Git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965503" y="2656681"/>
            <a:ext cx="25836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Flujo de trabajo básico con Git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16" y="2277697"/>
            <a:ext cx="246459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16" y="1548656"/>
            <a:ext cx="246459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16" y="3725806"/>
            <a:ext cx="246459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823819" y="3107717"/>
            <a:ext cx="0" cy="0"/>
          </a:xfrm>
          <a:prstGeom prst="triangle">
            <a:avLst>
              <a:gd name="adj" fmla="val 50000"/>
            </a:avLst>
          </a:prstGeom>
          <a:solidFill>
            <a:srgbClr val="B3B3B3"/>
          </a:solidFill>
          <a:ln w="25400" cap="flat" cmpd="sng">
            <a:solidFill>
              <a:srgbClr val="9A9A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965503" y="3032113"/>
            <a:ext cx="49896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Trabajar con Ramas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965503" y="3390856"/>
            <a:ext cx="51663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Trabajar con repositorios remotos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965503" y="3749600"/>
            <a:ext cx="44970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Buenas prácticas en Git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16" y="3370616"/>
            <a:ext cx="246459" cy="24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16" y="3015425"/>
            <a:ext cx="246459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Índice</a:t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965503" y="1933425"/>
            <a:ext cx="25473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Qué es Git</a:t>
            </a: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16" y="1913184"/>
            <a:ext cx="246459" cy="24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20" name="Google Shape;620;p70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switch</a:t>
            </a:r>
            <a:endParaRPr sz="1800"/>
          </a:p>
        </p:txBody>
      </p:sp>
      <p:sp>
        <p:nvSpPr>
          <p:cNvPr id="621" name="Google Shape;621;p70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79896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Introducido en </a:t>
            </a:r>
            <a:r>
              <a:rPr lang="en-US" sz="1500" b="1">
                <a:latin typeface="Open Sans"/>
                <a:ea typeface="Open Sans"/>
                <a:cs typeface="Open Sans"/>
                <a:sym typeface="Open Sans"/>
              </a:rPr>
              <a:t>Git 2.23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Enfocado en operaciones de ramas y más intuitivo para principiantes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Tiene salvaguardas incorporadas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Comparación con 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Más claro y específico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Sólo para ramas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Más seguro con cambios sin confirmar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Sintaxis: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switch &lt;nombre-rama&gt;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7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Trabajar con Ramas</a:t>
            </a:r>
            <a:endParaRPr/>
          </a:p>
        </p:txBody>
      </p:sp>
      <p:sp>
        <p:nvSpPr>
          <p:cNvPr id="623" name="Google Shape;623;p70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1"/>
          <p:cNvSpPr/>
          <p:nvPr/>
        </p:nvSpPr>
        <p:spPr>
          <a:xfrm>
            <a:off x="465825" y="179034"/>
            <a:ext cx="416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Trabajar con Ramas</a:t>
            </a:r>
            <a:endParaRPr sz="15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71"/>
          <p:cNvSpPr/>
          <p:nvPr/>
        </p:nvSpPr>
        <p:spPr>
          <a:xfrm>
            <a:off x="465825" y="479072"/>
            <a:ext cx="51132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Trabajando con repositorios</a:t>
            </a:r>
            <a:endParaRPr sz="500"/>
          </a:p>
        </p:txBody>
      </p:sp>
      <p:sp>
        <p:nvSpPr>
          <p:cNvPr id="630" name="Google Shape;630;p71"/>
          <p:cNvSpPr/>
          <p:nvPr/>
        </p:nvSpPr>
        <p:spPr>
          <a:xfrm>
            <a:off x="465825" y="2042813"/>
            <a:ext cx="37017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crear rama y mergear los comandos son los siguientes: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100"/>
              <a:buFont typeface="Open Sans Light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branch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&lt;featureX&gt;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branch -d &lt;featureX&gt;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merge branch &lt;featureX&gt;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tag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tag &lt;tagname&gt;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1" name="Google Shape;631;p7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32" name="Google Shape;632;p71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Ramas en git</a:t>
            </a:r>
            <a:endParaRPr sz="1800"/>
          </a:p>
        </p:txBody>
      </p:sp>
      <p:pic>
        <p:nvPicPr>
          <p:cNvPr id="633" name="Google Shape;6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859" y="1156997"/>
            <a:ext cx="4204782" cy="298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"/>
          <p:cNvSpPr/>
          <p:nvPr/>
        </p:nvSpPr>
        <p:spPr>
          <a:xfrm>
            <a:off x="526191" y="1481358"/>
            <a:ext cx="7963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Las tareas a realizar constan de dos partes, para lo cual hay que descargar el .zip desde la </a:t>
            </a:r>
            <a:r>
              <a:rPr lang="en-US" sz="15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plataforma moddle</a:t>
            </a: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159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500"/>
              <a:buFont typeface="Open Sans Light"/>
              <a:buAutoNum type="arabicPeriod"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Operaciones con archivos. Se tiene un .zip comprimido de partida, se descomprime y se realizan ciertas operaciones.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159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500"/>
              <a:buFont typeface="Open Sans Light"/>
              <a:buAutoNum type="arabicPeriod"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 carpeta del ejercicio anterior es el punto de partida del ejercicio 2 y siguientes, que trata realizar ciertas operaciones con Git.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Una vez realizadas las tareas, será necesario subir el resultado comprimido en .zip a la </a:t>
            </a:r>
            <a:r>
              <a:rPr lang="en-US" sz="15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plataforma moddle</a:t>
            </a: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39" name="Google Shape;639;p7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40" name="Google Shape;640;p7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Tareas/Ejercicios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3"/>
          <p:cNvSpPr/>
          <p:nvPr/>
        </p:nvSpPr>
        <p:spPr>
          <a:xfrm>
            <a:off x="3357563" y="3007316"/>
            <a:ext cx="39291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Josu Gorostegui</a:t>
            </a:r>
            <a:endParaRPr sz="500"/>
          </a:p>
        </p:txBody>
      </p:sp>
      <p:grpSp>
        <p:nvGrpSpPr>
          <p:cNvPr id="646" name="Google Shape;646;p73"/>
          <p:cNvGrpSpPr/>
          <p:nvPr/>
        </p:nvGrpSpPr>
        <p:grpSpPr>
          <a:xfrm>
            <a:off x="3357558" y="2819183"/>
            <a:ext cx="3752410" cy="1090798"/>
            <a:chOff x="0" y="0"/>
            <a:chExt cx="6302" cy="1831"/>
          </a:xfrm>
        </p:grpSpPr>
        <p:cxnSp>
          <p:nvCxnSpPr>
            <p:cNvPr id="647" name="Google Shape;647;p73"/>
            <p:cNvCxnSpPr/>
            <p:nvPr/>
          </p:nvCxnSpPr>
          <p:spPr>
            <a:xfrm>
              <a:off x="2" y="0"/>
              <a:ext cx="6300" cy="0"/>
            </a:xfrm>
            <a:prstGeom prst="straightConnector1">
              <a:avLst/>
            </a:prstGeom>
            <a:noFill/>
            <a:ln w="12700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73"/>
            <p:cNvCxnSpPr/>
            <p:nvPr/>
          </p:nvCxnSpPr>
          <p:spPr>
            <a:xfrm>
              <a:off x="0" y="1831"/>
              <a:ext cx="6300" cy="0"/>
            </a:xfrm>
            <a:prstGeom prst="straightConnector1">
              <a:avLst/>
            </a:prstGeom>
            <a:noFill/>
            <a:ln w="12700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9" name="Google Shape;649;p73"/>
          <p:cNvSpPr/>
          <p:nvPr/>
        </p:nvSpPr>
        <p:spPr>
          <a:xfrm>
            <a:off x="3358753" y="1190034"/>
            <a:ext cx="47487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Buenas prácticas y agilidad</a:t>
            </a:r>
            <a:endParaRPr sz="2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Control de versiones y Git</a:t>
            </a:r>
            <a:endParaRPr sz="2800" b="1">
              <a:solidFill>
                <a:srgbClr val="CDCDC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50" name="Google Shape;65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63" y="1650647"/>
            <a:ext cx="2006118" cy="200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981" y="4384798"/>
            <a:ext cx="2544029" cy="29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3"/>
          <p:cNvPicPr preferRelativeResize="0"/>
          <p:nvPr/>
        </p:nvPicPr>
        <p:blipFill rotWithShape="1">
          <a:blip r:embed="rId5">
            <a:alphaModFix/>
          </a:blip>
          <a:srcRect l="48586" t="6756" b="5608"/>
          <a:stretch/>
        </p:blipFill>
        <p:spPr>
          <a:xfrm>
            <a:off x="7109747" y="4296956"/>
            <a:ext cx="1681904" cy="47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3"/>
          <p:cNvPicPr preferRelativeResize="0"/>
          <p:nvPr/>
        </p:nvPicPr>
        <p:blipFill rotWithShape="1">
          <a:blip r:embed="rId6">
            <a:alphaModFix/>
          </a:blip>
          <a:srcRect t="6663" r="50590" b="6122"/>
          <a:stretch/>
        </p:blipFill>
        <p:spPr>
          <a:xfrm>
            <a:off x="617709" y="4327322"/>
            <a:ext cx="1416534" cy="4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659" name="Google Shape;659;p74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Preguntas/Respuestas</a:t>
            </a:r>
            <a:endParaRPr sz="1800"/>
          </a:p>
        </p:txBody>
      </p:sp>
      <p:sp>
        <p:nvSpPr>
          <p:cNvPr id="660" name="Google Shape;660;p74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79896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latin typeface="Open Sans"/>
                <a:ea typeface="Open Sans"/>
                <a:cs typeface="Open Sans"/>
                <a:sym typeface="Open Sans"/>
              </a:rPr>
              <a:t>Utilidades para el terminal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 b="1">
                <a:latin typeface="Open Sans"/>
                <a:ea typeface="Open Sans"/>
                <a:cs typeface="Open Sans"/>
                <a:sym typeface="Open Sans"/>
              </a:rPr>
              <a:t>tldr: </a:t>
            </a:r>
            <a:r>
              <a:rPr lang="en-US" sz="1500" u="sng">
                <a:solidFill>
                  <a:schemeClr val="hlink"/>
                </a:solidFill>
                <a:hlinkClick r:id="rId3"/>
              </a:rPr>
              <a:t>https://github.com/tldr-pages/tldr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u="sng">
                <a:solidFill>
                  <a:schemeClr val="hlink"/>
                </a:solidFill>
                <a:hlinkClick r:id="rId4"/>
              </a:rPr>
              <a:t>https://cheat.sh/</a:t>
            </a:r>
            <a:r>
              <a:rPr lang="en-US" sz="1500"/>
              <a:t> (desde el navegador es accesible)</a:t>
            </a:r>
            <a:endParaRPr sz="15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Existe aplicacion de terminal instalable mediante: 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curl -s https://cht.sh/:cht.sh | sudo tee /usr/local/bin/cht.sh &amp;&amp; sudo chmod +x /usr/local/bin/cht.sh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Recursos bash/terminal</a:t>
            </a:r>
            <a:endParaRPr sz="14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5"/>
              </a:rPr>
              <a:t>https://github.com/phyver/GameShell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6"/>
              </a:rPr>
              <a:t>https://github.com/denysdovhan/learnyoubash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Awesome list: </a:t>
            </a:r>
            <a:r>
              <a:rPr lang="en-US" sz="1400" u="sng">
                <a:solidFill>
                  <a:schemeClr val="hlink"/>
                </a:solidFill>
                <a:hlinkClick r:id="rId7"/>
              </a:rPr>
              <a:t>https://github.com/awesome-lists/awesome-bash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Errores comunes y cómo evitarlos: </a:t>
            </a:r>
            <a:r>
              <a:rPr lang="en-US" sz="1400" u="sng">
                <a:solidFill>
                  <a:schemeClr val="hlink"/>
                </a:solidFill>
                <a:hlinkClick r:id="rId8"/>
              </a:rPr>
              <a:t>http://mywiki.wooledge.org/BashPitfalls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1" name="Google Shape;661;p7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Resolución de dudas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667" name="Google Shape;667;p75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Preguntas/Respuestas</a:t>
            </a:r>
            <a:endParaRPr sz="1800"/>
          </a:p>
        </p:txBody>
      </p:sp>
      <p:pic>
        <p:nvPicPr>
          <p:cNvPr id="668" name="Google Shape;6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95356"/>
            <a:ext cx="3915094" cy="381916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5"/>
          <p:cNvSpPr txBox="1">
            <a:spLocks noGrp="1"/>
          </p:cNvSpPr>
          <p:nvPr>
            <p:ph type="body" idx="1"/>
          </p:nvPr>
        </p:nvSpPr>
        <p:spPr>
          <a:xfrm>
            <a:off x="465825" y="1301850"/>
            <a:ext cx="4032900" cy="33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Open Sans"/>
                <a:ea typeface="Open Sans"/>
                <a:cs typeface="Open Sans"/>
                <a:sym typeface="Open Sans"/>
              </a:rPr>
              <a:t>Visualizando y añadiendo remotos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Si creamos un repositorio en local: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Usando git init, inicializamos un nuevo repositorio, pero no tiene ningún remoto configurado por defecto.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Comandos para añadir el remoto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Open Sans"/>
                <a:ea typeface="Open Sans"/>
                <a:cs typeface="Open Sans"/>
                <a:sym typeface="Open Sans"/>
              </a:rPr>
              <a:t>Comandos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git remote add origin [URL-de-GitHub]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Añade un nuevo remoto llamado origin que apunta al repositorio de GitHub especificado.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0" name="Google Shape;670;p7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Resolución de dudas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676" name="Google Shape;676;p7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677" name="Google Shape;677;p7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pic>
        <p:nvPicPr>
          <p:cNvPr id="678" name="Google Shape;678;p76"/>
          <p:cNvPicPr preferRelativeResize="0"/>
          <p:nvPr/>
        </p:nvPicPr>
        <p:blipFill rotWithShape="1">
          <a:blip r:embed="rId3">
            <a:alphaModFix/>
          </a:blip>
          <a:srcRect t="7278"/>
          <a:stretch/>
        </p:blipFill>
        <p:spPr>
          <a:xfrm>
            <a:off x="1949125" y="801275"/>
            <a:ext cx="5245748" cy="398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684" name="Google Shape;684;p77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Preguntas/Respuestas</a:t>
            </a:r>
            <a:endParaRPr sz="1800"/>
          </a:p>
        </p:txBody>
      </p:sp>
      <p:pic>
        <p:nvPicPr>
          <p:cNvPr id="685" name="Google Shape;685;p77"/>
          <p:cNvPicPr preferRelativeResize="0"/>
          <p:nvPr/>
        </p:nvPicPr>
        <p:blipFill rotWithShape="1">
          <a:blip r:embed="rId3">
            <a:alphaModFix/>
          </a:blip>
          <a:srcRect r="13419"/>
          <a:stretch/>
        </p:blipFill>
        <p:spPr>
          <a:xfrm>
            <a:off x="3883300" y="1762075"/>
            <a:ext cx="4752951" cy="21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7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3483300" cy="3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Open Sans"/>
                <a:ea typeface="Open Sans"/>
                <a:cs typeface="Open Sans"/>
                <a:sym typeface="Open Sans"/>
              </a:rPr>
              <a:t>Visualizando y añadiendo los remotos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Si clonamos un repositorio desde Git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Al clonar, automáticamente se configura un "remoto" llamado origin.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Open Sans"/>
                <a:ea typeface="Open Sans"/>
                <a:cs typeface="Open Sans"/>
                <a:sym typeface="Open Sans"/>
              </a:rPr>
              <a:t>Comandos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-v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Muestra todos los remotos configurados y sus URLs.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7" name="Google Shape;687;p7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Resolución de dudas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693" name="Google Shape;693;p78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clone</a:t>
            </a:r>
            <a:endParaRPr sz="1800"/>
          </a:p>
        </p:txBody>
      </p:sp>
      <p:sp>
        <p:nvSpPr>
          <p:cNvPr id="694" name="Google Shape;694;p78"/>
          <p:cNvSpPr txBox="1"/>
          <p:nvPr/>
        </p:nvSpPr>
        <p:spPr>
          <a:xfrm>
            <a:off x="465825" y="1809844"/>
            <a:ext cx="80556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comando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clone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se utiliza para copiar un repositorio desde un origen remoto a tu máquina local.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clone https://github.com/usuario/repo.git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 una copia local del repositorio remoto.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Incluye todo el historial de cambios del repositorio.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Por defecto, también configura el origen remoto para futuras interacciones.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5" name="Google Shape;695;p7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696" name="Google Shape;696;p78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702" name="Google Shape;702;p79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pull</a:t>
            </a:r>
            <a:endParaRPr sz="1800"/>
          </a:p>
        </p:txBody>
      </p:sp>
      <p:sp>
        <p:nvSpPr>
          <p:cNvPr id="703" name="Google Shape;703;p79"/>
          <p:cNvSpPr txBox="1"/>
          <p:nvPr/>
        </p:nvSpPr>
        <p:spPr>
          <a:xfrm>
            <a:off x="465825" y="1705950"/>
            <a:ext cx="80556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Actualizando tu Repositorio Local con git pull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pull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pull origin master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500"/>
              <a:buFont typeface="Open Sans Light"/>
              <a:buChar char="●"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Combina automáticamente los cambios descargados.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500"/>
              <a:buFont typeface="Open Sans Light"/>
              <a:buChar char="●"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Equivalente a hacer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fetch</a:t>
            </a: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seguido de 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merge</a:t>
            </a: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500"/>
              <a:buFont typeface="Open Sans Light"/>
              <a:buChar char="●"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Mantén tu repositorio local actualizado regularmente usando git pull.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4" name="Google Shape;704;p7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05" name="Google Shape;705;p79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El control de versiones es como una máquina del tiempo para nuestro código.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A menudo es denominado "control de código fuente", es una metodología que rastrea y administra los cambios en el código de software a lo largo del tiempo.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Es necesario que nuestro código mantenga un histórico de cambios para poder trabajar en un entorno </a:t>
            </a: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colaborativo</a:t>
            </a:r>
            <a:r>
              <a:rPr lang="en-US" sz="1400"/>
              <a:t>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Un sistema de control de versiones le permite realizar un </a:t>
            </a: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seguimiento </a:t>
            </a:r>
            <a:r>
              <a:rPr lang="en-US" sz="1400"/>
              <a:t>de los cambios en sus documentos.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Permite ir a una </a:t>
            </a: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versión anterior</a:t>
            </a:r>
            <a:r>
              <a:rPr lang="en-US" sz="1400"/>
              <a:t> del código anterior.</a:t>
            </a:r>
            <a:endParaRPr sz="1400"/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711" name="Google Shape;711;p80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remote</a:t>
            </a:r>
            <a:endParaRPr sz="1800"/>
          </a:p>
        </p:txBody>
      </p:sp>
      <p:sp>
        <p:nvSpPr>
          <p:cNvPr id="712" name="Google Shape;712;p80"/>
          <p:cNvSpPr txBox="1"/>
          <p:nvPr/>
        </p:nvSpPr>
        <p:spPr>
          <a:xfrm>
            <a:off x="465825" y="1453400"/>
            <a:ext cx="8055600" cy="24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Permite gestionar conexiones con repositorios remotos</a:t>
            </a: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Comandos principales:</a:t>
            </a: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add &lt;nombre&gt; &lt;url&gt;</a:t>
            </a:r>
            <a:r>
              <a:rPr lang="en-US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Añade un nuevo remoto</a:t>
            </a: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-v</a:t>
            </a:r>
            <a:r>
              <a:rPr lang="en-US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Lista todos los remotos</a:t>
            </a: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remove &lt;nombre&gt;</a:t>
            </a:r>
            <a:r>
              <a:rPr lang="en-US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Elimina un remoto</a:t>
            </a: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rename &lt;viejo&gt; &lt;nuevo&gt;</a:t>
            </a:r>
            <a:r>
              <a:rPr lang="en-US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Renombra un remoto</a:t>
            </a: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Ejemplo:</a:t>
            </a: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add origin https://github.com/usuario/repo.git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-v</a:t>
            </a:r>
            <a:endParaRPr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13" name="Google Shape;713;p8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14" name="Google Shape;714;p80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720" name="Google Shape;720;p81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fetch</a:t>
            </a:r>
            <a:endParaRPr sz="1800"/>
          </a:p>
        </p:txBody>
      </p:sp>
      <p:sp>
        <p:nvSpPr>
          <p:cNvPr id="721" name="Google Shape;721;p81"/>
          <p:cNvSpPr txBox="1"/>
          <p:nvPr/>
        </p:nvSpPr>
        <p:spPr>
          <a:xfrm>
            <a:off x="465825" y="1705950"/>
            <a:ext cx="8055600" cy="20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comando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fetch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descarga cambios desde un repositorio remoto, pero no los combina automáticamente en tu rama actual.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fetch origin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Solo descarga los datos, no los combina.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 permite revisar los cambios antes de fusionar.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 usa a menudo en combinación con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merge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2" name="Google Shape;722;p8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23" name="Google Shape;723;p81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729" name="Google Shape;729;p82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push</a:t>
            </a:r>
            <a:endParaRPr sz="1800"/>
          </a:p>
        </p:txBody>
      </p:sp>
      <p:sp>
        <p:nvSpPr>
          <p:cNvPr id="730" name="Google Shape;730;p82"/>
          <p:cNvSpPr txBox="1"/>
          <p:nvPr/>
        </p:nvSpPr>
        <p:spPr>
          <a:xfrm>
            <a:off x="465825" y="1705950"/>
            <a:ext cx="80556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comando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push 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envía los commits realizados en tu rama local al repositorio remoto.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push origin nombre_rama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Transfiere tus cambios locales al servidor.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 la rama remota no está actualizada, puedes enfrentar conflictos que necesitarás resolver antes de hacer push.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Usado frecuentemente en colaboraciones y para mantener el repositorio remoto al día.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1" name="Google Shape;731;p8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32" name="Google Shape;732;p8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738" name="Google Shape;738;p83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stash</a:t>
            </a:r>
            <a:endParaRPr sz="1800"/>
          </a:p>
        </p:txBody>
      </p:sp>
      <p:sp>
        <p:nvSpPr>
          <p:cNvPr id="739" name="Google Shape;739;p83"/>
          <p:cNvSpPr txBox="1"/>
          <p:nvPr/>
        </p:nvSpPr>
        <p:spPr>
          <a:xfrm>
            <a:off x="465825" y="1705950"/>
            <a:ext cx="8055600" cy="2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Muchas veces, cuando has estado trabajando en una parte de tu proyecto, las cosas se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encuentran desordenadas y quieres cambiar de ramas por un momento para trabajar en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algo más. El problema es que no quieres hacer un “commit” de un trabajo que va por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 mitad, así puedes volver a ese punto más tarde. La respuesta a ese problema es el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comando </a:t>
            </a:r>
            <a:r>
              <a:rPr lang="en-US" sz="16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stash</a:t>
            </a: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guardado rápido toma el desorden de tu directorio de trabajo – que es, tus archivos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controlados por la versión modificados y cambios almacenados – y lo guarda en un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saco de cambios sin terminar que puedes volver a usar en cualquier momento.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0" name="Google Shape;740;p8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41" name="Google Shape;741;p83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747" name="Google Shape;747;p84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stash</a:t>
            </a:r>
            <a:endParaRPr sz="1800"/>
          </a:p>
        </p:txBody>
      </p:sp>
      <p:sp>
        <p:nvSpPr>
          <p:cNvPr id="748" name="Google Shape;748;p84"/>
          <p:cNvSpPr txBox="1"/>
          <p:nvPr/>
        </p:nvSpPr>
        <p:spPr>
          <a:xfrm>
            <a:off x="465825" y="1417088"/>
            <a:ext cx="8055600" cy="3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Almacena temporalmente todos los archivos modificados de los cuales se tiene al menos una versión guardada</a:t>
            </a:r>
            <a:endParaRPr sz="16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git stash</a:t>
            </a:r>
            <a:endParaRPr sz="16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Restaura los archivos guardados más recientemente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git stash pop</a:t>
            </a:r>
            <a:endParaRPr sz="16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git stash pop stash@{1} # para elegir un stash específico</a:t>
            </a:r>
            <a:endParaRPr sz="16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Enumera todos los grupos de cambios que están guardados temporalmente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git stash list</a:t>
            </a:r>
            <a:endParaRPr sz="16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Elimina el grupo de cambios más reciente que se encuentra guardado temporalmente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git stash drop</a:t>
            </a:r>
            <a:endParaRPr sz="16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 quieres aplicar un stash sin eliminarlo de la lista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 git stash apply</a:t>
            </a:r>
            <a:endParaRPr sz="16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8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50" name="Google Shape;750;p84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756" name="Google Shape;756;p85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merge</a:t>
            </a:r>
            <a:endParaRPr sz="1800"/>
          </a:p>
        </p:txBody>
      </p:sp>
      <p:sp>
        <p:nvSpPr>
          <p:cNvPr id="757" name="Google Shape;757;p85"/>
          <p:cNvSpPr txBox="1">
            <a:spLocks noGrp="1"/>
          </p:cNvSpPr>
          <p:nvPr>
            <p:ph type="body" idx="1"/>
          </p:nvPr>
        </p:nvSpPr>
        <p:spPr>
          <a:xfrm>
            <a:off x="556600" y="1322500"/>
            <a:ext cx="7989600" cy="32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Combinando Ramas con git merge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master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merge nombre_rama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Une las historias de dos ramas.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Si hay conflictos, Git señalará y necesitarás resolverlos manualmente.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Es una herramienta esencial en el flujo de trabajo con ramas.</a:t>
            </a:r>
            <a:endParaRPr sz="1600"/>
          </a:p>
        </p:txBody>
      </p:sp>
      <p:sp>
        <p:nvSpPr>
          <p:cNvPr id="758" name="Google Shape;758;p8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59" name="Google Shape;759;p85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765" name="Google Shape;765;p86"/>
          <p:cNvSpPr/>
          <p:nvPr/>
        </p:nvSpPr>
        <p:spPr>
          <a:xfrm>
            <a:off x="465825" y="858750"/>
            <a:ext cx="2799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blame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6" name="Google Shape;7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350" y="1350499"/>
            <a:ext cx="5040773" cy="29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68" name="Google Shape;768;p8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769" name="Google Shape;769;p86"/>
          <p:cNvSpPr txBox="1">
            <a:spLocks noGrp="1"/>
          </p:cNvSpPr>
          <p:nvPr>
            <p:ph type="body" idx="1"/>
          </p:nvPr>
        </p:nvSpPr>
        <p:spPr>
          <a:xfrm>
            <a:off x="556600" y="1479450"/>
            <a:ext cx="3227700" cy="31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Muestra quién modificó cada línea de un archivo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Permite visualizar los metadatos de autor adjuntos a líneas específicas confirmadas en un archivo.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775" name="Google Shape;775;p87"/>
          <p:cNvSpPr/>
          <p:nvPr/>
        </p:nvSpPr>
        <p:spPr>
          <a:xfrm>
            <a:off x="465825" y="858750"/>
            <a:ext cx="2799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show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6" name="Google Shape;776;p8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77" name="Google Shape;777;p87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778" name="Google Shape;778;p87"/>
          <p:cNvSpPr txBox="1">
            <a:spLocks noGrp="1"/>
          </p:cNvSpPr>
          <p:nvPr>
            <p:ph type="body" idx="1"/>
          </p:nvPr>
        </p:nvSpPr>
        <p:spPr>
          <a:xfrm>
            <a:off x="556600" y="1479450"/>
            <a:ext cx="7927800" cy="31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Muestra información detallada sobre un objeto Git (commit, tag,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Útil para revisar cambios específicos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Ejemplo: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git show &lt;commit&gt;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784" name="Google Shape;784;p88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merge</a:t>
            </a:r>
            <a:endParaRPr sz="1800"/>
          </a:p>
        </p:txBody>
      </p:sp>
      <p:sp>
        <p:nvSpPr>
          <p:cNvPr id="785" name="Google Shape;785;p88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7989600" cy="3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Flujo básico de trabajo con Git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Trabajas en el código de una página web y has hecho algunos commits en la rama principal (master).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De repente, surge la necesidad de corregir un error urgente (hotfix) en producción.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86" name="Google Shape;786;p8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87" name="Google Shape;787;p88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793" name="Google Shape;793;p89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merge</a:t>
            </a:r>
            <a:endParaRPr sz="1800"/>
          </a:p>
        </p:txBody>
      </p:sp>
      <p:sp>
        <p:nvSpPr>
          <p:cNvPr id="794" name="Google Shape;794;p8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795" name="Google Shape;795;p89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796" name="Google Shape;796;p89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48138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/>
              <a:t>Crear una rama para una nueva funcionalidad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-b iss53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/>
              <a:t> Trabaja en tu nueva funcionalidad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commit -a -m </a:t>
            </a:r>
            <a:r>
              <a:rPr lang="en-US" sz="14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'Crear nuevo footer [issue 53]'</a:t>
            </a:r>
            <a:endParaRPr sz="14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/>
              <a:t> Trabaja en tu nueva funcionalidad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master</a:t>
            </a:r>
            <a:endParaRPr sz="14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pic>
        <p:nvPicPr>
          <p:cNvPr id="797" name="Google Shape;7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500" y="2212548"/>
            <a:ext cx="3291450" cy="1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373" y="2870176"/>
            <a:ext cx="4365251" cy="17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272" y="1174791"/>
            <a:ext cx="1987068" cy="13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556600" y="1223025"/>
            <a:ext cx="4408500" cy="17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</a:rPr>
              <a:t>Protección del Código Fuente</a:t>
            </a:r>
            <a:endParaRPr sz="1400">
              <a:solidFill>
                <a:srgbClr val="CDCDCD"/>
              </a:solidFill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</a:rPr>
              <a:t>Trabajo Colaborativo</a:t>
            </a:r>
            <a:endParaRPr sz="1400">
              <a:solidFill>
                <a:srgbClr val="CDCDCD"/>
              </a:solidFill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</a:rPr>
              <a:t>Historial Completo</a:t>
            </a:r>
            <a:endParaRPr sz="1400">
              <a:solidFill>
                <a:srgbClr val="CDCDCD"/>
              </a:solidFill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</a:rPr>
              <a:t>Creación de Ramas y Fusiones</a:t>
            </a:r>
            <a:endParaRPr sz="1400">
              <a:solidFill>
                <a:srgbClr val="CDCDCD"/>
              </a:solidFill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</a:rPr>
              <a:t>Trazabilidad</a:t>
            </a:r>
            <a:endParaRPr sz="1400">
              <a:solidFill>
                <a:srgbClr val="CDCDCD"/>
              </a:solidFill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AutoNum type="arabicPeriod"/>
            </a:pPr>
            <a:r>
              <a:rPr lang="en-US" sz="1400">
                <a:solidFill>
                  <a:srgbClr val="CDCDCD"/>
                </a:solidFill>
              </a:rPr>
              <a:t>Reducción de Errores y Problemas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565700" y="840350"/>
            <a:ext cx="45645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¿Por qué es necesario?</a:t>
            </a:r>
            <a:endParaRPr sz="24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803" name="Google Shape;803;p90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merge</a:t>
            </a:r>
            <a:endParaRPr sz="1800"/>
          </a:p>
        </p:txBody>
      </p:sp>
      <p:sp>
        <p:nvSpPr>
          <p:cNvPr id="804" name="Google Shape;804;p9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05" name="Google Shape;805;p90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806" name="Google Shape;806;p90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38427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 startAt="4"/>
            </a:pPr>
            <a:r>
              <a:rPr lang="en-US" sz="1300"/>
              <a:t>Crear una rama para el Hotfix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-b hotfix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cambios en los ficheros necesarios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commit -a -m </a:t>
            </a:r>
            <a:r>
              <a:rPr lang="en-US" sz="11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'Arreglar dirección de correo'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 startAt="4"/>
            </a:pPr>
            <a:r>
              <a:rPr lang="en-US" sz="1300"/>
              <a:t>Fusionar el Hotfix a master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master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merge hotfix</a:t>
            </a:r>
            <a:endParaRPr sz="1300"/>
          </a:p>
        </p:txBody>
      </p:sp>
      <p:pic>
        <p:nvPicPr>
          <p:cNvPr id="807" name="Google Shape;80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450" y="1581250"/>
            <a:ext cx="4236799" cy="254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sp>
        <p:nvSpPr>
          <p:cNvPr id="813" name="Google Shape;813;p91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merge</a:t>
            </a:r>
            <a:endParaRPr sz="1800"/>
          </a:p>
        </p:txBody>
      </p:sp>
      <p:sp>
        <p:nvSpPr>
          <p:cNvPr id="814" name="Google Shape;814;p9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15" name="Google Shape;815;p91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816" name="Google Shape;816;p91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36777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-US" sz="1300"/>
              <a:t>Volver al trabajo en la Rama iss53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iss53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-US" sz="1300"/>
              <a:t>Volver al Trabajo en la Rama iss53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master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merge iss53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pic>
        <p:nvPicPr>
          <p:cNvPr id="817" name="Google Shape;81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728" y="1581250"/>
            <a:ext cx="4480522" cy="20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sp>
        <p:nvSpPr>
          <p:cNvPr id="823" name="Google Shape;823;p92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merge</a:t>
            </a:r>
            <a:endParaRPr sz="1800"/>
          </a:p>
        </p:txBody>
      </p:sp>
      <p:sp>
        <p:nvSpPr>
          <p:cNvPr id="824" name="Google Shape;824;p9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25" name="Google Shape;825;p9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826" name="Google Shape;826;p92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35082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-US" sz="1300"/>
              <a:t>Volver al trabajo en la Rama iss53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iss53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-US" sz="1300"/>
              <a:t>Volver al Trabajo en la Rama iss53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checkout master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merge iss53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pic>
        <p:nvPicPr>
          <p:cNvPr id="827" name="Google Shape;82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365" y="1640550"/>
            <a:ext cx="4648885" cy="21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833" name="Google Shape;833;p93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79896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git rebase es una alternativa a git merge que permite aplicar commits de una rama sobre otra sin crear un merge commit.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Ventajas: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Historial más limpio y lineal.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Facilita el seguimiento de cambios en proyectos grandes.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9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35" name="Google Shape;835;p93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836" name="Google Shape;836;p93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rebase</a:t>
            </a:r>
            <a:endParaRPr sz="1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842" name="Google Shape;842;p94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7989600" cy="31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Aplica los cambios de commits específicos a la rama actual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Útil para mover cambios selectivos entre ramas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Ejemplo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cherry-pick &lt;commit-hash&gt;</a:t>
            </a:r>
            <a:endParaRPr/>
          </a:p>
        </p:txBody>
      </p:sp>
      <p:sp>
        <p:nvSpPr>
          <p:cNvPr id="843" name="Google Shape;843;p9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44" name="Google Shape;844;p94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845" name="Google Shape;845;p94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cherry-pick</a:t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851" name="Google Shape;851;p95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reset</a:t>
            </a:r>
            <a:endParaRPr sz="1800"/>
          </a:p>
        </p:txBody>
      </p:sp>
      <p:sp>
        <p:nvSpPr>
          <p:cNvPr id="852" name="Google Shape;852;p95"/>
          <p:cNvSpPr txBox="1"/>
          <p:nvPr/>
        </p:nvSpPr>
        <p:spPr>
          <a:xfrm>
            <a:off x="465825" y="1913738"/>
            <a:ext cx="80556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comando 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reset</a:t>
            </a: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te permite mover o reiniciar el 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un estado específico. Puede ser usado para descartar cambios en el área de preparación o incluso descartar commits.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US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git reset --hard HEAD~1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Usado para deshacer cambios.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3" name="Google Shape;853;p9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54" name="Google Shape;854;p95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sp>
        <p:nvSpPr>
          <p:cNvPr id="860" name="Google Shape;860;p96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git reflog</a:t>
            </a:r>
            <a:endParaRPr sz="1800"/>
          </a:p>
        </p:txBody>
      </p:sp>
      <p:sp>
        <p:nvSpPr>
          <p:cNvPr id="861" name="Google Shape;861;p9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62" name="Google Shape;862;p9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  <p:sp>
        <p:nvSpPr>
          <p:cNvPr id="863" name="Google Shape;863;p96"/>
          <p:cNvSpPr txBox="1">
            <a:spLocks noGrp="1"/>
          </p:cNvSpPr>
          <p:nvPr>
            <p:ph type="body" idx="1"/>
          </p:nvPr>
        </p:nvSpPr>
        <p:spPr>
          <a:xfrm>
            <a:off x="556600" y="1417050"/>
            <a:ext cx="79896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reflog</a:t>
            </a:r>
            <a:r>
              <a:rPr lang="en-US" sz="1400"/>
              <a:t> registra todos los cambios en las referencias (ramas, HEAD), incluso aquellos que se han perdido con comandos como git reset o git rebase.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Cuándo se utiliza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Recuperar commits eliminados accidentalmente.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Volver a un estado anterior después de un rebase problemático.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Identificar el origen de un cambio inesperado.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4" name="Google Shape;86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125" y="3307300"/>
            <a:ext cx="4106550" cy="14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7"/>
          <p:cNvSpPr/>
          <p:nvPr/>
        </p:nvSpPr>
        <p:spPr>
          <a:xfrm>
            <a:off x="465825" y="1324463"/>
            <a:ext cx="8132400" cy="3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Comandos básicos</a:t>
            </a:r>
            <a:endParaRPr sz="1100">
              <a:solidFill>
                <a:srgbClr val="ECEFF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100"/>
              <a:buFont typeface="Open Sans Light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status: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Permite visualizar en que branch me encuentro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log: 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Muestra el histórico de commits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add fichero.txt: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Añadir &lt;fichero&gt; o &lt;carpeta&gt;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-m “Mi mensaje de commit”: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Crea la instantaneas de los cambios.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diff: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Visualiza los lista de cambios y conflictos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pull:</a:t>
            </a: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Sincroniza todos los cambios del repositorio remoto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Ramas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branch nuevarama1: Crea la rama 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nuevarama1: Se cambia de una rama a otra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merge branch nuevarama1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tag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8750" algn="l" rtl="0"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100"/>
              <a:buFont typeface="Roboto Mono"/>
              <a:buChar char="●"/>
            </a:pP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tag nuevotag1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0" name="Google Shape;870;p9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sp>
        <p:nvSpPr>
          <p:cNvPr id="871" name="Google Shape;871;p97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Resumen de comandos</a:t>
            </a:r>
            <a:endParaRPr sz="1800"/>
          </a:p>
        </p:txBody>
      </p:sp>
      <p:sp>
        <p:nvSpPr>
          <p:cNvPr id="872" name="Google Shape;872;p9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73" name="Google Shape;873;p97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8"/>
          <p:cNvSpPr/>
          <p:nvPr/>
        </p:nvSpPr>
        <p:spPr>
          <a:xfrm>
            <a:off x="465825" y="977275"/>
            <a:ext cx="81705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Comandos GIT: </a:t>
            </a:r>
            <a:r>
              <a:rPr lang="en-US" sz="17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https://training.github.com/downloads/es_ES/github-git-cheat-sheet/</a:t>
            </a:r>
            <a:endParaRPr sz="1700">
              <a:solidFill>
                <a:srgbClr val="EFEFE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9" name="Google Shape;879;p9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pic>
        <p:nvPicPr>
          <p:cNvPr id="880" name="Google Shape;88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611" y="1366475"/>
            <a:ext cx="7392775" cy="32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82" name="Google Shape;882;p98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Comandos de git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sp>
        <p:nvSpPr>
          <p:cNvPr id="888" name="Google Shape;888;p9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de trabajo básico con Git</a:t>
            </a:r>
            <a:endParaRPr/>
          </a:p>
        </p:txBody>
      </p:sp>
      <p:sp>
        <p:nvSpPr>
          <p:cNvPr id="889" name="Google Shape;889;p99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Mejores prácticas de Git</a:t>
            </a:r>
            <a:endParaRPr/>
          </a:p>
        </p:txBody>
      </p:sp>
      <p:sp>
        <p:nvSpPr>
          <p:cNvPr id="890" name="Google Shape;890;p99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37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Haz commits pequeños y frecuentes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Usa ramas para nuevas características o experimentos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Escribe mensajes de commit claros y descriptivos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Revisa tu código antes de hacer push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Actualiza tu repositorio local frecuentemente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83" name="Google Shape;183;p28"/>
          <p:cNvGrpSpPr/>
          <p:nvPr/>
        </p:nvGrpSpPr>
        <p:grpSpPr>
          <a:xfrm>
            <a:off x="2024681" y="2343422"/>
            <a:ext cx="5053425" cy="2383050"/>
            <a:chOff x="454350" y="5316350"/>
            <a:chExt cx="13475800" cy="6354800"/>
          </a:xfrm>
        </p:grpSpPr>
        <p:pic>
          <p:nvPicPr>
            <p:cNvPr id="184" name="Google Shape;184;p28"/>
            <p:cNvPicPr preferRelativeResize="0"/>
            <p:nvPr/>
          </p:nvPicPr>
          <p:blipFill rotWithShape="1">
            <a:blip r:embed="rId3">
              <a:alphaModFix/>
            </a:blip>
            <a:srcRect t="8892"/>
            <a:stretch/>
          </p:blipFill>
          <p:spPr>
            <a:xfrm>
              <a:off x="454350" y="6109975"/>
              <a:ext cx="13475800" cy="556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8"/>
            <p:cNvSpPr txBox="1"/>
            <p:nvPr/>
          </p:nvSpPr>
          <p:spPr>
            <a:xfrm>
              <a:off x="1914475" y="531635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CDCDC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CENTRALIZED</a:t>
              </a:r>
              <a:endParaRPr sz="5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8"/>
            <p:cNvSpPr txBox="1"/>
            <p:nvPr/>
          </p:nvSpPr>
          <p:spPr>
            <a:xfrm>
              <a:off x="9458425" y="531635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CDCDC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DISTRIBUTED</a:t>
              </a:r>
              <a:endParaRPr sz="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556600" y="855625"/>
            <a:ext cx="79896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Central:</a:t>
            </a:r>
            <a:r>
              <a:rPr lang="en-US" sz="1400"/>
              <a:t> Se tiene una copia del proyecto en un servidor central y los integrantes del equipo realizan una actualización de estos archivos de acuerdo a los cambios que realizan.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Open Sans"/>
                <a:ea typeface="Open Sans"/>
                <a:cs typeface="Open Sans"/>
                <a:sym typeface="Open Sans"/>
              </a:rPr>
              <a:t>Distribuido:</a:t>
            </a:r>
            <a:r>
              <a:rPr lang="en-US" sz="1400"/>
              <a:t> Los desarrolladores trabajan en su repositorio local y los cambios se actualizan entre repositorios.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 vs distribuido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sp>
        <p:nvSpPr>
          <p:cNvPr id="896" name="Google Shape;896;p100"/>
          <p:cNvSpPr/>
          <p:nvPr/>
        </p:nvSpPr>
        <p:spPr>
          <a:xfrm>
            <a:off x="560541" y="1775053"/>
            <a:ext cx="40113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 una petición para integrar nuestras propuestas o cambios de código a un proyecto.</a:t>
            </a:r>
            <a:endParaRPr sz="1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Estos permiten no solo llevar de forma más ordenada las tareas en la etapa del desarrollo, sino también crear propuestas o cambios que puedan ser integrados posteriormente a dicho proyecto.</a:t>
            </a:r>
            <a:endParaRPr sz="1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97" name="Google Shape;897;p100"/>
          <p:cNvSpPr/>
          <p:nvPr/>
        </p:nvSpPr>
        <p:spPr>
          <a:xfrm>
            <a:off x="465825" y="775786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Pull Request y merge</a:t>
            </a:r>
            <a:endParaRPr sz="1800"/>
          </a:p>
        </p:txBody>
      </p:sp>
      <p:sp>
        <p:nvSpPr>
          <p:cNvPr id="898" name="Google Shape;898;p100"/>
          <p:cNvSpPr txBox="1"/>
          <p:nvPr/>
        </p:nvSpPr>
        <p:spPr>
          <a:xfrm>
            <a:off x="5579063" y="1245356"/>
            <a:ext cx="2938500" cy="377100"/>
          </a:xfrm>
          <a:prstGeom prst="rect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desarrollador crea una rama en el repositorio local</a:t>
            </a:r>
            <a:endParaRPr sz="200"/>
          </a:p>
        </p:txBody>
      </p:sp>
      <p:sp>
        <p:nvSpPr>
          <p:cNvPr id="899" name="Google Shape;899;p100"/>
          <p:cNvSpPr txBox="1"/>
          <p:nvPr/>
        </p:nvSpPr>
        <p:spPr>
          <a:xfrm>
            <a:off x="5579063" y="2013605"/>
            <a:ext cx="2938500" cy="238500"/>
          </a:xfrm>
          <a:prstGeom prst="rect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1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 publica la rama en el repositorio remoto</a:t>
            </a:r>
            <a:endParaRPr sz="1100"/>
          </a:p>
        </p:txBody>
      </p:sp>
      <p:sp>
        <p:nvSpPr>
          <p:cNvPr id="900" name="Google Shape;900;p100"/>
          <p:cNvSpPr txBox="1"/>
          <p:nvPr/>
        </p:nvSpPr>
        <p:spPr>
          <a:xfrm>
            <a:off x="5579063" y="2620406"/>
            <a:ext cx="2938500" cy="253800"/>
          </a:xfrm>
          <a:prstGeom prst="rect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 genera un pull requests</a:t>
            </a:r>
            <a:endParaRPr sz="400"/>
          </a:p>
        </p:txBody>
      </p:sp>
      <p:sp>
        <p:nvSpPr>
          <p:cNvPr id="901" name="Google Shape;901;p100"/>
          <p:cNvSpPr txBox="1"/>
          <p:nvPr/>
        </p:nvSpPr>
        <p:spPr>
          <a:xfrm>
            <a:off x="5579063" y="3238688"/>
            <a:ext cx="2938500" cy="253800"/>
          </a:xfrm>
          <a:prstGeom prst="rect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 revisa el código</a:t>
            </a:r>
            <a:endParaRPr sz="400"/>
          </a:p>
        </p:txBody>
      </p:sp>
      <p:sp>
        <p:nvSpPr>
          <p:cNvPr id="902" name="Google Shape;902;p100"/>
          <p:cNvSpPr txBox="1"/>
          <p:nvPr/>
        </p:nvSpPr>
        <p:spPr>
          <a:xfrm>
            <a:off x="5579063" y="3817978"/>
            <a:ext cx="2938500" cy="438600"/>
          </a:xfrm>
          <a:prstGeom prst="rect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 hace </a:t>
            </a:r>
            <a:r>
              <a:rPr lang="en-US" sz="1200" i="1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merge</a:t>
            </a: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los cambios en master/main</a:t>
            </a:r>
            <a:endParaRPr sz="400"/>
          </a:p>
        </p:txBody>
      </p:sp>
      <p:cxnSp>
        <p:nvCxnSpPr>
          <p:cNvPr id="903" name="Google Shape;903;p100"/>
          <p:cNvCxnSpPr>
            <a:stCxn id="898" idx="2"/>
            <a:endCxn id="899" idx="0"/>
          </p:cNvCxnSpPr>
          <p:nvPr/>
        </p:nvCxnSpPr>
        <p:spPr>
          <a:xfrm>
            <a:off x="7048313" y="1622456"/>
            <a:ext cx="0" cy="39120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04" name="Google Shape;904;p100"/>
          <p:cNvCxnSpPr>
            <a:stCxn id="899" idx="2"/>
            <a:endCxn id="900" idx="0"/>
          </p:cNvCxnSpPr>
          <p:nvPr/>
        </p:nvCxnSpPr>
        <p:spPr>
          <a:xfrm>
            <a:off x="7048313" y="2252105"/>
            <a:ext cx="0" cy="36840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05" name="Google Shape;905;p100"/>
          <p:cNvCxnSpPr>
            <a:stCxn id="900" idx="2"/>
            <a:endCxn id="901" idx="0"/>
          </p:cNvCxnSpPr>
          <p:nvPr/>
        </p:nvCxnSpPr>
        <p:spPr>
          <a:xfrm>
            <a:off x="7048313" y="2874206"/>
            <a:ext cx="0" cy="36450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06" name="Google Shape;906;p100"/>
          <p:cNvCxnSpPr>
            <a:stCxn id="901" idx="2"/>
          </p:cNvCxnSpPr>
          <p:nvPr/>
        </p:nvCxnSpPr>
        <p:spPr>
          <a:xfrm>
            <a:off x="7048313" y="3492488"/>
            <a:ext cx="0" cy="34530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07" name="Google Shape;907;p10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Ramas</a:t>
            </a:r>
            <a:endParaRPr/>
          </a:p>
        </p:txBody>
      </p:sp>
      <p:sp>
        <p:nvSpPr>
          <p:cNvPr id="908" name="Google Shape;908;p100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Conceptos generales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sp>
        <p:nvSpPr>
          <p:cNvPr id="914" name="Google Shape;914;p101"/>
          <p:cNvSpPr/>
          <p:nvPr/>
        </p:nvSpPr>
        <p:spPr>
          <a:xfrm>
            <a:off x="465825" y="772809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Ramas de Largo Recorrido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5" name="Google Shape;915;p101"/>
          <p:cNvPicPr preferRelativeResize="0"/>
          <p:nvPr/>
        </p:nvPicPr>
        <p:blipFill rotWithShape="1">
          <a:blip r:embed="rId3">
            <a:alphaModFix/>
          </a:blip>
          <a:srcRect l="1472" r="985"/>
          <a:stretch/>
        </p:blipFill>
        <p:spPr>
          <a:xfrm>
            <a:off x="4374500" y="1662125"/>
            <a:ext cx="4464051" cy="20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01"/>
          <p:cNvSpPr txBox="1">
            <a:spLocks noGrp="1"/>
          </p:cNvSpPr>
          <p:nvPr>
            <p:ph type="body" idx="1"/>
          </p:nvPr>
        </p:nvSpPr>
        <p:spPr>
          <a:xfrm>
            <a:off x="556600" y="1331100"/>
            <a:ext cx="3752100" cy="3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En proyectos grandes, se usan ramas de larga duración para diferentes niveles de estabilidad: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master</a:t>
            </a:r>
            <a:r>
              <a:rPr lang="en-US" sz="1400"/>
              <a:t>: Solo contiene código completamente estable.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develop</a:t>
            </a:r>
            <a:r>
              <a:rPr lang="en-US" sz="1400"/>
              <a:t> o </a:t>
            </a: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-US" sz="1400"/>
              <a:t>: Usado para el desarrollo diario y para pruebas de estabilidad antes de integrarse en master.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Se fusionan regularmente entre sí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Proporcionan estabilidad y permiten desarrollo continuo</a:t>
            </a:r>
            <a:endParaRPr sz="1400"/>
          </a:p>
        </p:txBody>
      </p:sp>
      <p:sp>
        <p:nvSpPr>
          <p:cNvPr id="917" name="Google Shape;917;p10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Ramas</a:t>
            </a:r>
            <a:endParaRPr/>
          </a:p>
        </p:txBody>
      </p:sp>
      <p:sp>
        <p:nvSpPr>
          <p:cNvPr id="918" name="Google Shape;918;p101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Flujo básico de ramas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sp>
        <p:nvSpPr>
          <p:cNvPr id="924" name="Google Shape;924;p102"/>
          <p:cNvSpPr/>
          <p:nvPr/>
        </p:nvSpPr>
        <p:spPr>
          <a:xfrm>
            <a:off x="465825" y="772809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Flujos de Trabajo Ramificados</a:t>
            </a:r>
            <a:endParaRPr sz="1800"/>
          </a:p>
        </p:txBody>
      </p:sp>
      <p:pic>
        <p:nvPicPr>
          <p:cNvPr id="925" name="Google Shape;925;p102"/>
          <p:cNvPicPr preferRelativeResize="0"/>
          <p:nvPr/>
        </p:nvPicPr>
        <p:blipFill rotWithShape="1">
          <a:blip r:embed="rId3">
            <a:alphaModFix/>
          </a:blip>
          <a:srcRect t="22638" b="-7"/>
          <a:stretch/>
        </p:blipFill>
        <p:spPr>
          <a:xfrm>
            <a:off x="4628212" y="1942018"/>
            <a:ext cx="4026065" cy="223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2"/>
          <p:cNvPicPr preferRelativeResize="0"/>
          <p:nvPr/>
        </p:nvPicPr>
        <p:blipFill rotWithShape="1">
          <a:blip r:embed="rId3">
            <a:alphaModFix/>
          </a:blip>
          <a:srcRect t="-1833" b="85985"/>
          <a:stretch/>
        </p:blipFill>
        <p:spPr>
          <a:xfrm>
            <a:off x="4572000" y="1244011"/>
            <a:ext cx="4026065" cy="458156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02"/>
          <p:cNvSpPr txBox="1">
            <a:spLocks noGrp="1"/>
          </p:cNvSpPr>
          <p:nvPr>
            <p:ph type="body" idx="1"/>
          </p:nvPr>
        </p:nvSpPr>
        <p:spPr>
          <a:xfrm>
            <a:off x="556600" y="1244000"/>
            <a:ext cx="4026000" cy="3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Git Flow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Introducido por Vincent Driessen en 2010.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Ramas definidas: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master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develop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feature/*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release/*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hotfix/*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Ideal para: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Proyectos con ciclos de lanzamiento programados.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Necesidad de correcciones urgentes.</a:t>
            </a:r>
            <a:endParaRPr sz="1300"/>
          </a:p>
        </p:txBody>
      </p:sp>
      <p:sp>
        <p:nvSpPr>
          <p:cNvPr id="928" name="Google Shape;928;p10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Ramas</a:t>
            </a:r>
            <a:endParaRPr/>
          </a:p>
        </p:txBody>
      </p:sp>
      <p:sp>
        <p:nvSpPr>
          <p:cNvPr id="929" name="Google Shape;929;p10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Estrategias de Ramificación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935" name="Google Shape;935;p103"/>
          <p:cNvSpPr/>
          <p:nvPr/>
        </p:nvSpPr>
        <p:spPr>
          <a:xfrm>
            <a:off x="465825" y="772809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Flujos de Trabajo Ramificados</a:t>
            </a:r>
            <a:endParaRPr sz="1800"/>
          </a:p>
        </p:txBody>
      </p:sp>
      <p:pic>
        <p:nvPicPr>
          <p:cNvPr id="936" name="Google Shape;936;p103"/>
          <p:cNvPicPr preferRelativeResize="0"/>
          <p:nvPr/>
        </p:nvPicPr>
        <p:blipFill rotWithShape="1">
          <a:blip r:embed="rId3">
            <a:alphaModFix/>
          </a:blip>
          <a:srcRect t="22638" b="-7"/>
          <a:stretch/>
        </p:blipFill>
        <p:spPr>
          <a:xfrm>
            <a:off x="4628212" y="1942018"/>
            <a:ext cx="4026065" cy="223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03"/>
          <p:cNvPicPr preferRelativeResize="0"/>
          <p:nvPr/>
        </p:nvPicPr>
        <p:blipFill rotWithShape="1">
          <a:blip r:embed="rId3">
            <a:alphaModFix/>
          </a:blip>
          <a:srcRect t="-1833" b="85985"/>
          <a:stretch/>
        </p:blipFill>
        <p:spPr>
          <a:xfrm>
            <a:off x="4572000" y="1244011"/>
            <a:ext cx="4026065" cy="45815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03"/>
          <p:cNvSpPr txBox="1">
            <a:spLocks noGrp="1"/>
          </p:cNvSpPr>
          <p:nvPr>
            <p:ph type="body" idx="1"/>
          </p:nvPr>
        </p:nvSpPr>
        <p:spPr>
          <a:xfrm>
            <a:off x="556600" y="1244000"/>
            <a:ext cx="4026000" cy="3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Open Sans"/>
                <a:ea typeface="Open Sans"/>
                <a:cs typeface="Open Sans"/>
                <a:sym typeface="Open Sans"/>
              </a:rPr>
              <a:t>Git Flow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Introducido por Vincent Driessen en 2010.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Ramas definidas: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master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develop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feature/*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release/*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hotfix/*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Ideal para: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Proyectos con ciclos de lanzamiento programados.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Necesidad de correcciones urgentes.</a:t>
            </a:r>
            <a:endParaRPr sz="1300"/>
          </a:p>
        </p:txBody>
      </p:sp>
      <p:sp>
        <p:nvSpPr>
          <p:cNvPr id="939" name="Google Shape;939;p10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Ramas</a:t>
            </a:r>
            <a:endParaRPr/>
          </a:p>
        </p:txBody>
      </p:sp>
      <p:sp>
        <p:nvSpPr>
          <p:cNvPr id="940" name="Google Shape;940;p103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Estrategias de Ramificación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sp>
        <p:nvSpPr>
          <p:cNvPr id="946" name="Google Shape;946;p104"/>
          <p:cNvSpPr/>
          <p:nvPr/>
        </p:nvSpPr>
        <p:spPr>
          <a:xfrm>
            <a:off x="465825" y="1263966"/>
            <a:ext cx="37965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Desarrolladores trabajan en ramas de corta duración o directamente en el tronco.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 mantiene el tronco siempre en estado lanzable.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Depende de la Integración Continua (CI).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Uso de "feature flags" para gestionar características incompletas.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Ideal para: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Integraciones frecuentes.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Proyectos con muchos colaboradores.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Uso intenso de CI/CD.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7" name="Google Shape;947;p104"/>
          <p:cNvSpPr/>
          <p:nvPr/>
        </p:nvSpPr>
        <p:spPr>
          <a:xfrm>
            <a:off x="465825" y="772809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Flujos de Trabajo Ramificados</a:t>
            </a:r>
            <a:endParaRPr sz="1800"/>
          </a:p>
        </p:txBody>
      </p:sp>
      <p:pic>
        <p:nvPicPr>
          <p:cNvPr id="948" name="Google Shape;94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203" y="1032658"/>
            <a:ext cx="4335863" cy="111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009" y="2527922"/>
            <a:ext cx="3863971" cy="174621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Ramas</a:t>
            </a:r>
            <a:endParaRPr/>
          </a:p>
        </p:txBody>
      </p:sp>
      <p:sp>
        <p:nvSpPr>
          <p:cNvPr id="951" name="Google Shape;951;p104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Estrategias de Ramificación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5"/>
          <p:cNvSpPr/>
          <p:nvPr/>
        </p:nvSpPr>
        <p:spPr>
          <a:xfrm>
            <a:off x="465825" y="977269"/>
            <a:ext cx="7092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Creando un repositorio en GitHub</a:t>
            </a:r>
            <a:endParaRPr sz="17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57" name="Google Shape;957;p10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pic>
        <p:nvPicPr>
          <p:cNvPr id="958" name="Google Shape;9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78" y="2044139"/>
            <a:ext cx="7567444" cy="1055222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0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960" name="Google Shape;960;p105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6"/>
          <p:cNvSpPr/>
          <p:nvPr/>
        </p:nvSpPr>
        <p:spPr>
          <a:xfrm>
            <a:off x="484613" y="1866600"/>
            <a:ext cx="41625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Creando un repositorio en GitHub</a:t>
            </a:r>
            <a:endParaRPr sz="1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GitHub permite crear de forma gratuita repositorios tanto públicos como privados. También tiene un editor online</a:t>
            </a:r>
            <a:endParaRPr sz="1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6" name="Google Shape;966;p10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pic>
        <p:nvPicPr>
          <p:cNvPr id="967" name="Google Shape;96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272" y="806756"/>
            <a:ext cx="3556200" cy="3807994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0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969" name="Google Shape;969;p10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7"/>
          <p:cNvSpPr/>
          <p:nvPr/>
        </p:nvSpPr>
        <p:spPr>
          <a:xfrm>
            <a:off x="465825" y="1923938"/>
            <a:ext cx="36228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trabajar con repositorios remotos necesitaremos poder clonar para copiar un repositorio de GitHub. Para ello se utiliza: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Font typeface="Open Sans Light"/>
              <a:buChar char="●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clone &lt;url&gt;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Una vez se tengan los cambios realizados, para poder cargar el contenido a un repositorio remoto se utiliza: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push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push origin master</a:t>
            </a: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5" name="Google Shape;975;p10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sp>
        <p:nvSpPr>
          <p:cNvPr id="976" name="Google Shape;976;p107"/>
          <p:cNvSpPr/>
          <p:nvPr/>
        </p:nvSpPr>
        <p:spPr>
          <a:xfrm>
            <a:off x="465825" y="858750"/>
            <a:ext cx="3242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Trabajando en el repositorio remoto</a:t>
            </a:r>
            <a:endParaRPr sz="1800"/>
          </a:p>
        </p:txBody>
      </p:sp>
      <p:pic>
        <p:nvPicPr>
          <p:cNvPr id="977" name="Google Shape;97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926" y="3881667"/>
            <a:ext cx="4028026" cy="65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07"/>
          <p:cNvPicPr preferRelativeResize="0"/>
          <p:nvPr/>
        </p:nvPicPr>
        <p:blipFill rotWithShape="1">
          <a:blip r:embed="rId4">
            <a:alphaModFix/>
          </a:blip>
          <a:srcRect b="5213"/>
          <a:stretch/>
        </p:blipFill>
        <p:spPr>
          <a:xfrm>
            <a:off x="4708453" y="1035225"/>
            <a:ext cx="3861496" cy="25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0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980" name="Google Shape;980;p107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8"/>
          <p:cNvSpPr/>
          <p:nvPr/>
        </p:nvSpPr>
        <p:spPr>
          <a:xfrm>
            <a:off x="484613" y="1866600"/>
            <a:ext cx="4162500" cy="1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Creando un repositorio en GitHub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GitHub permite crear de forma gratuita repositorios tanto públicos como privados. También tiene un editor online</a:t>
            </a:r>
            <a:endParaRPr sz="15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86" name="Google Shape;986;p10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pic>
        <p:nvPicPr>
          <p:cNvPr id="987" name="Google Shape;98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300" y="824766"/>
            <a:ext cx="3556200" cy="3807994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8"/>
          <p:cNvSpPr/>
          <p:nvPr/>
        </p:nvSpPr>
        <p:spPr>
          <a:xfrm>
            <a:off x="465825" y="858750"/>
            <a:ext cx="3242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Trabajando en el repositorio remoto</a:t>
            </a:r>
            <a:endParaRPr sz="1800"/>
          </a:p>
        </p:txBody>
      </p:sp>
      <p:sp>
        <p:nvSpPr>
          <p:cNvPr id="989" name="Google Shape;989;p10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990" name="Google Shape;990;p108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9"/>
          <p:cNvSpPr/>
          <p:nvPr/>
        </p:nvSpPr>
        <p:spPr>
          <a:xfrm>
            <a:off x="465825" y="1711950"/>
            <a:ext cx="3622800" cy="21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trabajar con repositorios remotos necesitaremos poder clonar para copiar un repositorio de GitHub. Para ello se utiliza: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Font typeface="Open Sans Light"/>
              <a:buChar char="●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clone &lt;url&gt;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Una vez se tengan los cambios realizados, para poder cargar el contenido a un repositorio remoto se utiliza: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push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push origin master</a:t>
            </a: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6" name="Google Shape;996;p10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  <p:sp>
        <p:nvSpPr>
          <p:cNvPr id="997" name="Google Shape;997;p109"/>
          <p:cNvSpPr/>
          <p:nvPr/>
        </p:nvSpPr>
        <p:spPr>
          <a:xfrm>
            <a:off x="465825" y="858750"/>
            <a:ext cx="3242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Trabajando en el repositorio remoto</a:t>
            </a:r>
            <a:endParaRPr sz="1800"/>
          </a:p>
        </p:txBody>
      </p:sp>
      <p:pic>
        <p:nvPicPr>
          <p:cNvPr id="998" name="Google Shape;99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26" y="3971292"/>
            <a:ext cx="4028026" cy="65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043" y="948797"/>
            <a:ext cx="4137047" cy="29050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0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1001" name="Google Shape;1001;p109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 rot="9861586">
            <a:off x="7234814" y="1791639"/>
            <a:ext cx="1980740" cy="48256"/>
          </a:xfrm>
          <a:prstGeom prst="rect">
            <a:avLst/>
          </a:prstGeom>
          <a:solidFill>
            <a:srgbClr val="19C38F"/>
          </a:solidFill>
          <a:ln w="25400" cap="flat" cmpd="sng">
            <a:solidFill>
              <a:srgbClr val="19C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Google Shape;195;p29"/>
          <p:cNvSpPr/>
          <p:nvPr/>
        </p:nvSpPr>
        <p:spPr>
          <a:xfrm rot="9861537">
            <a:off x="3496055" y="2560941"/>
            <a:ext cx="3894515" cy="42074"/>
          </a:xfrm>
          <a:prstGeom prst="rect">
            <a:avLst/>
          </a:prstGeom>
          <a:solidFill>
            <a:srgbClr val="7BCBB6"/>
          </a:solidFill>
          <a:ln w="25400" cap="flat" cmpd="sng">
            <a:solidFill>
              <a:srgbClr val="7BCB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p29"/>
          <p:cNvSpPr/>
          <p:nvPr/>
        </p:nvSpPr>
        <p:spPr>
          <a:xfrm rot="9861257">
            <a:off x="2659641" y="3216784"/>
            <a:ext cx="953323" cy="57362"/>
          </a:xfrm>
          <a:prstGeom prst="rect">
            <a:avLst/>
          </a:prstGeom>
          <a:solidFill>
            <a:srgbClr val="3690E2"/>
          </a:solidFill>
          <a:ln w="25400" cap="flat" cmpd="sng">
            <a:solidFill>
              <a:srgbClr val="3690E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Google Shape;197;p29"/>
          <p:cNvSpPr/>
          <p:nvPr/>
        </p:nvSpPr>
        <p:spPr>
          <a:xfrm rot="9861718">
            <a:off x="-394767" y="3765290"/>
            <a:ext cx="3141797" cy="51677"/>
          </a:xfrm>
          <a:prstGeom prst="rect">
            <a:avLst/>
          </a:prstGeom>
          <a:solidFill>
            <a:srgbClr val="8BA1BF"/>
          </a:solidFill>
          <a:ln w="25400" cap="flat" cmpd="sng">
            <a:solidFill>
              <a:srgbClr val="8BA1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p29"/>
          <p:cNvSpPr/>
          <p:nvPr/>
        </p:nvSpPr>
        <p:spPr>
          <a:xfrm rot="9860274">
            <a:off x="7154281" y="1915175"/>
            <a:ext cx="266703" cy="266703"/>
          </a:xfrm>
          <a:prstGeom prst="ellipse">
            <a:avLst/>
          </a:prstGeom>
          <a:solidFill>
            <a:srgbClr val="FFFFFF">
              <a:alpha val="29800"/>
            </a:srgbClr>
          </a:solidFill>
          <a:ln w="25400" cap="flat" cmpd="sng">
            <a:solidFill>
              <a:srgbClr val="FFFFFF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p29"/>
          <p:cNvSpPr/>
          <p:nvPr/>
        </p:nvSpPr>
        <p:spPr>
          <a:xfrm rot="9859381">
            <a:off x="7230431" y="1991318"/>
            <a:ext cx="114354" cy="114354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29"/>
          <p:cNvSpPr/>
          <p:nvPr/>
        </p:nvSpPr>
        <p:spPr>
          <a:xfrm rot="9860274">
            <a:off x="5977053" y="2250993"/>
            <a:ext cx="266703" cy="266703"/>
          </a:xfrm>
          <a:prstGeom prst="ellipse">
            <a:avLst/>
          </a:prstGeom>
          <a:solidFill>
            <a:srgbClr val="FFFFFF">
              <a:alpha val="29800"/>
            </a:srgbClr>
          </a:solidFill>
          <a:ln w="25400" cap="flat" cmpd="sng">
            <a:solidFill>
              <a:srgbClr val="FFFFFF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Google Shape;201;p29"/>
          <p:cNvSpPr/>
          <p:nvPr/>
        </p:nvSpPr>
        <p:spPr>
          <a:xfrm rot="9859381">
            <a:off x="6053203" y="2327135"/>
            <a:ext cx="114354" cy="114354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p29"/>
          <p:cNvSpPr/>
          <p:nvPr/>
        </p:nvSpPr>
        <p:spPr>
          <a:xfrm rot="9860274">
            <a:off x="445095" y="3819247"/>
            <a:ext cx="266703" cy="266703"/>
          </a:xfrm>
          <a:prstGeom prst="ellipse">
            <a:avLst/>
          </a:prstGeom>
          <a:solidFill>
            <a:srgbClr val="FFFFFF">
              <a:alpha val="29800"/>
            </a:srgbClr>
          </a:solidFill>
          <a:ln w="25400" cap="flat" cmpd="sng">
            <a:solidFill>
              <a:srgbClr val="FFFFFF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Google Shape;203;p29"/>
          <p:cNvSpPr/>
          <p:nvPr/>
        </p:nvSpPr>
        <p:spPr>
          <a:xfrm rot="9859381">
            <a:off x="521246" y="3895389"/>
            <a:ext cx="114354" cy="114354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04" name="Google Shape;204;p29"/>
          <p:cNvGrpSpPr/>
          <p:nvPr/>
        </p:nvGrpSpPr>
        <p:grpSpPr>
          <a:xfrm>
            <a:off x="2514956" y="3201558"/>
            <a:ext cx="743588" cy="742430"/>
            <a:chOff x="6599098" y="8573888"/>
            <a:chExt cx="1982902" cy="1979812"/>
          </a:xfrm>
        </p:grpSpPr>
        <p:sp>
          <p:nvSpPr>
            <p:cNvPr id="205" name="Google Shape;205;p29"/>
            <p:cNvSpPr/>
            <p:nvPr/>
          </p:nvSpPr>
          <p:spPr>
            <a:xfrm rot="9861800">
              <a:off x="6681787" y="8656577"/>
              <a:ext cx="711222" cy="711222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 w="25400" cap="flat" cmpd="sng">
              <a:solidFill>
                <a:srgbClr val="FFFFFF">
                  <a:alpha val="2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 rot="9860944">
              <a:off x="6885087" y="8859954"/>
              <a:ext cx="304697" cy="304697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6845300" y="9486900"/>
              <a:ext cx="1736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556464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1982</a:t>
              </a:r>
              <a:endParaRPr sz="500"/>
            </a:p>
          </p:txBody>
        </p:sp>
      </p:grpSp>
      <p:sp>
        <p:nvSpPr>
          <p:cNvPr id="208" name="Google Shape;208;p29"/>
          <p:cNvSpPr/>
          <p:nvPr/>
        </p:nvSpPr>
        <p:spPr>
          <a:xfrm>
            <a:off x="463153" y="4090163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807AB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1972</a:t>
            </a:r>
            <a:endParaRPr sz="500"/>
          </a:p>
        </p:txBody>
      </p:sp>
      <p:grpSp>
        <p:nvGrpSpPr>
          <p:cNvPr id="209" name="Google Shape;209;p29"/>
          <p:cNvGrpSpPr/>
          <p:nvPr/>
        </p:nvGrpSpPr>
        <p:grpSpPr>
          <a:xfrm>
            <a:off x="3440268" y="2942850"/>
            <a:ext cx="745969" cy="770409"/>
            <a:chOff x="11063148" y="7324525"/>
            <a:chExt cx="1989252" cy="2054425"/>
          </a:xfrm>
        </p:grpSpPr>
        <p:sp>
          <p:nvSpPr>
            <p:cNvPr id="210" name="Google Shape;210;p29"/>
            <p:cNvSpPr/>
            <p:nvPr/>
          </p:nvSpPr>
          <p:spPr>
            <a:xfrm rot="9861800">
              <a:off x="11145837" y="7407214"/>
              <a:ext cx="711222" cy="711222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 w="25400" cap="flat" cmpd="sng">
              <a:solidFill>
                <a:srgbClr val="FFFFFF">
                  <a:alpha val="2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9860944">
              <a:off x="11349137" y="7610591"/>
              <a:ext cx="304697" cy="304697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1315700" y="8312150"/>
              <a:ext cx="1736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3690E2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1986</a:t>
              </a:r>
              <a:endParaRPr sz="500"/>
            </a:p>
          </p:txBody>
        </p:sp>
      </p:grpSp>
      <p:sp>
        <p:nvSpPr>
          <p:cNvPr id="213" name="Google Shape;213;p29"/>
          <p:cNvSpPr/>
          <p:nvPr/>
        </p:nvSpPr>
        <p:spPr>
          <a:xfrm>
            <a:off x="6114469" y="2603602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19C38F"/>
                </a:solidFill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500"/>
          </a:p>
        </p:txBody>
      </p:sp>
      <p:sp>
        <p:nvSpPr>
          <p:cNvPr id="214" name="Google Shape;214;p29"/>
          <p:cNvSpPr/>
          <p:nvPr/>
        </p:nvSpPr>
        <p:spPr>
          <a:xfrm>
            <a:off x="6980484" y="2253853"/>
            <a:ext cx="65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B3B3B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2005</a:t>
            </a:r>
            <a:endParaRPr sz="500"/>
          </a:p>
        </p:txBody>
      </p:sp>
      <p:sp>
        <p:nvSpPr>
          <p:cNvPr id="215" name="Google Shape;215;p29"/>
          <p:cNvSpPr/>
          <p:nvPr/>
        </p:nvSpPr>
        <p:spPr>
          <a:xfrm>
            <a:off x="197934" y="3146231"/>
            <a:ext cx="1395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Creación de SCCS (Source Code Control System)</a:t>
            </a:r>
            <a:endParaRPr sz="5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5370281" y="1807917"/>
            <a:ext cx="1395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SVN</a:t>
            </a:r>
            <a:endParaRPr sz="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Creado por CollabNet</a:t>
            </a:r>
            <a:endParaRPr sz="500"/>
          </a:p>
        </p:txBody>
      </p:sp>
      <p:sp>
        <p:nvSpPr>
          <p:cNvPr id="217" name="Google Shape;217;p29"/>
          <p:cNvSpPr/>
          <p:nvPr/>
        </p:nvSpPr>
        <p:spPr>
          <a:xfrm>
            <a:off x="1593384" y="2734800"/>
            <a:ext cx="1395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RCS (Revision control System)</a:t>
            </a:r>
            <a:endParaRPr sz="500"/>
          </a:p>
        </p:txBody>
      </p:sp>
      <p:sp>
        <p:nvSpPr>
          <p:cNvPr id="218" name="Google Shape;218;p29"/>
          <p:cNvSpPr/>
          <p:nvPr/>
        </p:nvSpPr>
        <p:spPr>
          <a:xfrm>
            <a:off x="3349716" y="2429297"/>
            <a:ext cx="1395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CVS</a:t>
            </a:r>
            <a:endParaRPr sz="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Nullam id dolor id nibh ultricies.</a:t>
            </a:r>
            <a:endParaRPr sz="500"/>
          </a:p>
        </p:txBody>
      </p:sp>
      <p:sp>
        <p:nvSpPr>
          <p:cNvPr id="219" name="Google Shape;219;p2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7105144" y="1376297"/>
            <a:ext cx="1395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Git</a:t>
            </a:r>
            <a:r>
              <a:rPr lang="en-US" sz="800" b="1">
                <a:solidFill>
                  <a:srgbClr val="CDCDC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Creado por Linux Torvalds</a:t>
            </a:r>
            <a:endParaRPr sz="500"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300" y="851538"/>
            <a:ext cx="579131" cy="57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207" y="1511302"/>
            <a:ext cx="700314" cy="4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al control de versiones</a:t>
            </a:r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Historia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0"/>
          <p:cNvSpPr/>
          <p:nvPr/>
        </p:nvSpPr>
        <p:spPr>
          <a:xfrm>
            <a:off x="464119" y="920766"/>
            <a:ext cx="56487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1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Clonando el repositorio </a:t>
            </a:r>
            <a:r>
              <a:rPr lang="en-US" sz="11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https://github.com/microsoft/vscode</a:t>
            </a:r>
            <a:endParaRPr sz="11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1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ello se ejecuta: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clone https://github.com/microsoft/vscode</a:t>
            </a:r>
            <a:endParaRPr sz="11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1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1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 posible ver los archivos se ejecuta </a:t>
            </a:r>
            <a:r>
              <a:rPr lang="en-U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log</a:t>
            </a:r>
            <a:endParaRPr sz="11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Google Shape;1007;p110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pic>
        <p:nvPicPr>
          <p:cNvPr id="1008" name="Google Shape;100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69" y="1958456"/>
            <a:ext cx="2960863" cy="254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66022"/>
            <a:ext cx="3951255" cy="257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10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Ramas</a:t>
            </a:r>
            <a:endParaRPr/>
          </a:p>
        </p:txBody>
      </p:sp>
      <p:sp>
        <p:nvSpPr>
          <p:cNvPr id="1011" name="Google Shape;1011;p110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Ejemplo práctico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1"/>
          <p:cNvSpPr/>
          <p:nvPr/>
        </p:nvSpPr>
        <p:spPr>
          <a:xfrm>
            <a:off x="464119" y="920766"/>
            <a:ext cx="8072700" cy="3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README.md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Descripción general del proyecto.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Instrucciones de instalación, uso y contribución.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.gitignore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Lista de archivos y directorios que Git debería ignorar.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LICENSE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Define cómo otros pueden usar, contribuir o distribuir tu proyecto.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src/ o app/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Directorio que contiene el código fuente del proyecto.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test/ o tests/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Contiene los tests unitarios o de integración.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docs/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Documentación adicional, guías, etc.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assets/ o media/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Imágenes, videos y otros recursos multimedia.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CONTRIBUTING.md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Guía para quienes deseen contribuir al proyecto.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CHANGELOG.md o HISTORY.md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Historial de versiones y cambios del proyecto.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package.json, package-lock.json, etc. (para proyectos Node.js)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42900" marR="0" lvl="1" indent="-152400" algn="l" rtl="0"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000"/>
              <a:buFont typeface="Open Sans Light"/>
              <a:buChar char="○"/>
            </a:pPr>
            <a:r>
              <a:rPr lang="en-US" sz="10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Detalla las dependencias y scripts del proyecto.</a:t>
            </a:r>
            <a:endParaRPr sz="10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Diversos archivos de configuración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Char char="●"/>
            </a:pPr>
            <a:r>
              <a:rPr lang="en-US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Dependiendo del proyecto y tecnología: .travis.yml (para integración continua con Travis CI), Dockerfile (para contenedores Docker), etc.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7" name="Google Shape;1017;p111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  <p:sp>
        <p:nvSpPr>
          <p:cNvPr id="1018" name="Google Shape;1018;p111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habitual de repositorios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2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  <p:sp>
        <p:nvSpPr>
          <p:cNvPr id="1024" name="Google Shape;1024;p112"/>
          <p:cNvSpPr/>
          <p:nvPr/>
        </p:nvSpPr>
        <p:spPr>
          <a:xfrm>
            <a:off x="465825" y="780872"/>
            <a:ext cx="3925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Añadiendo colaboradores</a:t>
            </a:r>
            <a:endParaRPr sz="1800"/>
          </a:p>
        </p:txBody>
      </p:sp>
      <p:pic>
        <p:nvPicPr>
          <p:cNvPr id="1025" name="Google Shape;102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331" y="2046450"/>
            <a:ext cx="4881338" cy="262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857" y="1192406"/>
            <a:ext cx="4428286" cy="787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2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1028" name="Google Shape;1028;p112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3"/>
          <p:cNvSpPr/>
          <p:nvPr/>
        </p:nvSpPr>
        <p:spPr>
          <a:xfrm>
            <a:off x="465825" y="1923938"/>
            <a:ext cx="6639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trabajar con repositorios remotos necesitaremos poder clonar para copiar un repositorio de GitHub. Para ello se utiliza: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marR="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200"/>
              <a:buFont typeface="Open Sans Light"/>
              <a:buChar char="●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clone &lt;url&gt;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Una vez se tengan los cambios realizados, para poder cargar el contenido a un repositorio remoto se utiliza:</a:t>
            </a:r>
            <a:endParaRPr sz="12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push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Char char="●"/>
            </a:pPr>
            <a:r>
              <a:rPr lang="en-US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push origin master</a:t>
            </a:r>
            <a:endParaRPr sz="9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4" name="Google Shape;1034;p113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  <p:sp>
        <p:nvSpPr>
          <p:cNvPr id="1035" name="Google Shape;1035;p113"/>
          <p:cNvSpPr/>
          <p:nvPr/>
        </p:nvSpPr>
        <p:spPr>
          <a:xfrm>
            <a:off x="465825" y="858750"/>
            <a:ext cx="3242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Realizar un PR</a:t>
            </a:r>
            <a:endParaRPr sz="1800"/>
          </a:p>
        </p:txBody>
      </p:sp>
      <p:sp>
        <p:nvSpPr>
          <p:cNvPr id="1036" name="Google Shape;1036;p113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1037" name="Google Shape;1037;p113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4"/>
          <p:cNvSpPr/>
          <p:nvPr/>
        </p:nvSpPr>
        <p:spPr>
          <a:xfrm>
            <a:off x="465825" y="1648163"/>
            <a:ext cx="33306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Char char="●"/>
            </a:pPr>
            <a:r>
              <a:rPr lang="en-US" sz="1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conflictos pueden ocurrir porque no estamos sincronizados con remotos</a:t>
            </a:r>
            <a:endParaRPr sz="13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3" name="Google Shape;1043;p114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sp>
        <p:nvSpPr>
          <p:cNvPr id="1044" name="Google Shape;1044;p114"/>
          <p:cNvSpPr/>
          <p:nvPr/>
        </p:nvSpPr>
        <p:spPr>
          <a:xfrm>
            <a:off x="465825" y="858750"/>
            <a:ext cx="6783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Resolviendo conflictos en un Merge request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5" name="Google Shape;104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556" y="1327350"/>
            <a:ext cx="3732066" cy="117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208" y="2571750"/>
            <a:ext cx="3193256" cy="58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133" y="3227447"/>
            <a:ext cx="272891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14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1049" name="Google Shape;1049;p114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5"/>
          <p:cNvSpPr/>
          <p:nvPr/>
        </p:nvSpPr>
        <p:spPr>
          <a:xfrm>
            <a:off x="465825" y="1625766"/>
            <a:ext cx="81324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Char char="●"/>
            </a:pPr>
            <a:r>
              <a:rPr lang="en-US" sz="1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 la pestaña de Pull Requests nos permiten seleccionar qué rama se quiere fusionar.</a:t>
            </a:r>
            <a:endParaRPr sz="13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5" name="Google Shape;1055;p115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  <p:sp>
        <p:nvSpPr>
          <p:cNvPr id="1056" name="Google Shape;1056;p115"/>
          <p:cNvSpPr/>
          <p:nvPr/>
        </p:nvSpPr>
        <p:spPr>
          <a:xfrm>
            <a:off x="465825" y="858750"/>
            <a:ext cx="6783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Realizando un Pull Request con GitHub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7" name="Google Shape;105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255" y="2612578"/>
            <a:ext cx="5659491" cy="865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15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1059" name="Google Shape;1059;p115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6"/>
          <p:cNvSpPr/>
          <p:nvPr/>
        </p:nvSpPr>
        <p:spPr>
          <a:xfrm>
            <a:off x="465825" y="1648163"/>
            <a:ext cx="2320200" cy="2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Char char="●"/>
            </a:pPr>
            <a:r>
              <a:rPr lang="en-US" sz="1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pull requests son la forma de contribuir al proyecto de forma colaborativa.</a:t>
            </a:r>
            <a:endParaRPr sz="1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5" name="Google Shape;1065;p116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sp>
        <p:nvSpPr>
          <p:cNvPr id="1066" name="Google Shape;1066;p116"/>
          <p:cNvSpPr/>
          <p:nvPr/>
        </p:nvSpPr>
        <p:spPr>
          <a:xfrm>
            <a:off x="465825" y="858750"/>
            <a:ext cx="27693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Realizando un Pull Request con GitHub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7" name="Google Shape;106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285" y="961031"/>
            <a:ext cx="5433779" cy="3556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16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1069" name="Google Shape;1069;p116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7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sp>
        <p:nvSpPr>
          <p:cNvPr id="1075" name="Google Shape;1075;p117"/>
          <p:cNvSpPr/>
          <p:nvPr/>
        </p:nvSpPr>
        <p:spPr>
          <a:xfrm>
            <a:off x="465825" y="858750"/>
            <a:ext cx="2697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Realizando un Pull Request con GitHub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6" name="Google Shape;107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172" y="1166794"/>
            <a:ext cx="4778319" cy="354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17"/>
          <p:cNvSpPr/>
          <p:nvPr/>
        </p:nvSpPr>
        <p:spPr>
          <a:xfrm>
            <a:off x="465825" y="1648163"/>
            <a:ext cx="2575500" cy="2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Char char="●"/>
            </a:pPr>
            <a:r>
              <a:rPr lang="en-US" sz="16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pull requests son la forma de contribuir al proyecto de forma colaborativa.</a:t>
            </a:r>
            <a:endParaRPr sz="16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8" name="Google Shape;1078;p117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1079" name="Google Shape;1079;p117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18"/>
          <p:cNvSpPr/>
          <p:nvPr/>
        </p:nvSpPr>
        <p:spPr>
          <a:xfrm>
            <a:off x="465825" y="2321719"/>
            <a:ext cx="34734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comandos para revertir cambios son: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git checkout / git clean / git revert /  git reset git rm</a:t>
            </a:r>
            <a:endParaRPr sz="1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5" name="Google Shape;1085;p118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  <p:sp>
        <p:nvSpPr>
          <p:cNvPr id="1086" name="Google Shape;1086;p118"/>
          <p:cNvSpPr/>
          <p:nvPr/>
        </p:nvSpPr>
        <p:spPr>
          <a:xfrm>
            <a:off x="465825" y="858750"/>
            <a:ext cx="6783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Volviendo atrás en git</a:t>
            </a:r>
            <a:endParaRPr sz="1800">
              <a:solidFill>
                <a:srgbClr val="89D9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7" name="Google Shape;108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734" y="1496616"/>
            <a:ext cx="3554016" cy="215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18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Trabajar con repositorios remotos</a:t>
            </a:r>
            <a:endParaRPr/>
          </a:p>
        </p:txBody>
      </p:sp>
      <p:sp>
        <p:nvSpPr>
          <p:cNvPr id="1089" name="Google Shape;1089;p118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y GitHub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19"/>
          <p:cNvSpPr txBox="1">
            <a:spLocks noGrp="1"/>
          </p:cNvSpPr>
          <p:nvPr>
            <p:ph type="sldNum" idx="12"/>
          </p:nvPr>
        </p:nvSpPr>
        <p:spPr>
          <a:xfrm>
            <a:off x="8242048" y="4787175"/>
            <a:ext cx="3942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sp>
        <p:nvSpPr>
          <p:cNvPr id="1095" name="Google Shape;1095;p119"/>
          <p:cNvSpPr/>
          <p:nvPr/>
        </p:nvSpPr>
        <p:spPr>
          <a:xfrm>
            <a:off x="465825" y="858750"/>
            <a:ext cx="4335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D9C0"/>
                </a:solidFill>
                <a:latin typeface="Open Sans"/>
                <a:ea typeface="Open Sans"/>
                <a:cs typeface="Open Sans"/>
                <a:sym typeface="Open Sans"/>
              </a:rPr>
              <a:t>Fichero .gitignore</a:t>
            </a:r>
            <a:endParaRPr sz="1800"/>
          </a:p>
        </p:txBody>
      </p:sp>
      <p:sp>
        <p:nvSpPr>
          <p:cNvPr id="1096" name="Google Shape;1096;p119"/>
          <p:cNvSpPr/>
          <p:nvPr/>
        </p:nvSpPr>
        <p:spPr>
          <a:xfrm>
            <a:off x="465825" y="1417088"/>
            <a:ext cx="8026500" cy="26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Ignora archivos no deseados en Git (trazas, temporales, compilados).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Evita la adición automática de archivos no relevantes.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Previene confirmaciones accidentales.</a:t>
            </a:r>
            <a:endParaRPr sz="1400">
              <a:solidFill>
                <a:srgbClr val="CDCDC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400"/>
              <a:buFont typeface="Open Sans Light"/>
              <a:buChar char="●"/>
            </a:pPr>
            <a:r>
              <a:rPr lang="en-US" sz="1400">
                <a:solidFill>
                  <a:srgbClr val="CDCDC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Ejemplo Visual: Imagen de un archivo .gitignore y varios archivos a su alrededor con algunos resaltados y otros atenuados para representar los archivos ignorados.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119"/>
          <p:cNvSpPr txBox="1">
            <a:spLocks noGrp="1"/>
          </p:cNvSpPr>
          <p:nvPr>
            <p:ph type="title"/>
          </p:nvPr>
        </p:nvSpPr>
        <p:spPr>
          <a:xfrm>
            <a:off x="384375" y="111900"/>
            <a:ext cx="5307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Buenas prácticas en Git</a:t>
            </a:r>
            <a:endParaRPr/>
          </a:p>
        </p:txBody>
      </p:sp>
      <p:sp>
        <p:nvSpPr>
          <p:cNvPr id="1098" name="Google Shape;1098;p119"/>
          <p:cNvSpPr txBox="1">
            <a:spLocks noGrp="1"/>
          </p:cNvSpPr>
          <p:nvPr>
            <p:ph type="subTitle" idx="2"/>
          </p:nvPr>
        </p:nvSpPr>
        <p:spPr>
          <a:xfrm>
            <a:off x="384375" y="394550"/>
            <a:ext cx="76866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Trabajando con repositorios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6603</Words>
  <Application>Microsoft Office PowerPoint</Application>
  <PresentationFormat>Presentación en pantalla (16:9)</PresentationFormat>
  <Paragraphs>1172</Paragraphs>
  <Slides>113</Slides>
  <Notes>113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113</vt:i4>
      </vt:variant>
    </vt:vector>
  </HeadingPairs>
  <TitlesOfParts>
    <vt:vector size="124" baseType="lpstr">
      <vt:lpstr>Roboto Mono</vt:lpstr>
      <vt:lpstr>Arial</vt:lpstr>
      <vt:lpstr>Roboto</vt:lpstr>
      <vt:lpstr>Gill Sans</vt:lpstr>
      <vt:lpstr>Open Sans</vt:lpstr>
      <vt:lpstr>Roboto Mono Light</vt:lpstr>
      <vt:lpstr>Poppins</vt:lpstr>
      <vt:lpstr>Open Sans Light</vt:lpstr>
      <vt:lpstr>Roboto Light</vt:lpstr>
      <vt:lpstr>Title &amp; Subtitle</vt:lpstr>
      <vt:lpstr>Title</vt:lpstr>
      <vt:lpstr>Presentación de PowerPoint</vt:lpstr>
      <vt:lpstr>La asignatura - Presentación</vt:lpstr>
      <vt:lpstr>La asignatura - Presentación</vt:lpstr>
      <vt:lpstr>El Profesor</vt:lpstr>
      <vt:lpstr>Índice</vt:lpstr>
      <vt:lpstr>Introducción al control de versiones</vt:lpstr>
      <vt:lpstr>Introducción al control de versiones</vt:lpstr>
      <vt:lpstr>Introducción al control de versiones</vt:lpstr>
      <vt:lpstr>Introducción al control de versiones</vt:lpstr>
      <vt:lpstr>Introducción al control de versiones</vt:lpstr>
      <vt:lpstr>Introducción al control de versiones</vt:lpstr>
      <vt:lpstr>Introducción al control de versiones</vt:lpstr>
      <vt:lpstr>Introducción al control de versiones</vt:lpstr>
      <vt:lpstr>Introducción al control de versiones</vt:lpstr>
      <vt:lpstr>Introducción al control de versiones</vt:lpstr>
      <vt:lpstr>Introducción al control de versiones  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Fundamentos de Git</vt:lpstr>
      <vt:lpstr>Flujo de trabajo básico con Git</vt:lpstr>
      <vt:lpstr>Flujo de trabajo básico con Git</vt:lpstr>
      <vt:lpstr>Flujo de trabajo básico con Git</vt:lpstr>
      <vt:lpstr>Flujo de trabajo básico con Git 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Presentación de PowerPoint</vt:lpstr>
      <vt:lpstr>Trabajar con Ramas</vt:lpstr>
      <vt:lpstr>Presentación de PowerPoint</vt:lpstr>
      <vt:lpstr>Presentación de PowerPoint</vt:lpstr>
      <vt:lpstr>Presentación de PowerPoint</vt:lpstr>
      <vt:lpstr>Trabajar con Ramas</vt:lpstr>
      <vt:lpstr>Presentación de PowerPoint</vt:lpstr>
      <vt:lpstr>Tareas/Ejercicios</vt:lpstr>
      <vt:lpstr>Presentación de PowerPoint</vt:lpstr>
      <vt:lpstr>Resolución de dudas</vt:lpstr>
      <vt:lpstr>Resolución de dudas</vt:lpstr>
      <vt:lpstr>Flujo de trabajo básico con Git</vt:lpstr>
      <vt:lpstr>Resolución de dudas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Flujo de trabajo básico con Git</vt:lpstr>
      <vt:lpstr>Trabajar con Ramas</vt:lpstr>
      <vt:lpstr>Trabajar con Ramas</vt:lpstr>
      <vt:lpstr>Trabajar con Ramas</vt:lpstr>
      <vt:lpstr>Trabajar con Ramas</vt:lpstr>
      <vt:lpstr>Trabajar con Ramas</vt:lpstr>
      <vt:lpstr>Trabajar con repositorios remotos</vt:lpstr>
      <vt:lpstr>Trabajar con repositorios remotos</vt:lpstr>
      <vt:lpstr>Trabajar con repositorios remotos</vt:lpstr>
      <vt:lpstr>Trabajar con repositorios remotos</vt:lpstr>
      <vt:lpstr>Trabajar con repositorios remotos</vt:lpstr>
      <vt:lpstr>Trabajar con Ramas</vt:lpstr>
      <vt:lpstr>Estructura habitual de repositorios</vt:lpstr>
      <vt:lpstr>Trabajar con repositorios remotos</vt:lpstr>
      <vt:lpstr>Trabajar con repositorios remotos</vt:lpstr>
      <vt:lpstr>Trabajar con repositorios remotos</vt:lpstr>
      <vt:lpstr>Trabajar con repositorios remotos</vt:lpstr>
      <vt:lpstr>Trabajar con repositorios remotos</vt:lpstr>
      <vt:lpstr>Trabajar con repositorios remotos</vt:lpstr>
      <vt:lpstr>Trabajar con repositorios remotos</vt:lpstr>
      <vt:lpstr>Buenas prácticas en Git</vt:lpstr>
      <vt:lpstr>Buenas prácticas en Git</vt:lpstr>
      <vt:lpstr>Buenas prácticas en Git</vt:lpstr>
      <vt:lpstr>Buenas prácticas en Git</vt:lpstr>
      <vt:lpstr>Buenas prácticas en Git</vt:lpstr>
      <vt:lpstr>Buenas prácticas en Git</vt:lpstr>
      <vt:lpstr>Buenas prácticas en Git</vt:lpstr>
      <vt:lpstr>Buenas prácticas en Git</vt:lpstr>
      <vt:lpstr>Buenas prácticas en Git</vt:lpstr>
      <vt:lpstr>Buenas prácticas</vt:lpstr>
      <vt:lpstr>GitHub Pages</vt:lpstr>
      <vt:lpstr>Github Actions</vt:lpstr>
      <vt:lpstr>Github Actions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user400</cp:lastModifiedBy>
  <cp:revision>1</cp:revision>
  <dcterms:modified xsi:type="dcterms:W3CDTF">2024-09-11T14:15:27Z</dcterms:modified>
</cp:coreProperties>
</file>